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18.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s/slide207.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slides/slide169.xml" ContentType="application/vnd.openxmlformats-officedocument.presentationml.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s/slide147.xml" ContentType="application/vnd.openxmlformats-officedocument.presentationml.slide+xml"/>
  <Override PartName="/ppt/slides/slide158.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215.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199.xml" ContentType="application/vnd.openxmlformats-officedocument.presentationml.slide+xml"/>
  <Override PartName="/ppt/slides/slide204.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188.xml" ContentType="application/vnd.openxmlformats-officedocument.presentationml.slide+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Layouts/slideLayout10.xml" ContentType="application/vnd.openxmlformats-officedocument.presentationml.slideLayout+xml"/>
  <Override PartName="/ppt/slides/slide108.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slides/slide191.xml" ContentType="application/vnd.openxmlformats-officedocument.presentationml.slide+xml"/>
  <Override PartName="/ppt/notesSlides/notesSlide4.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80.xml" ContentType="application/vnd.openxmlformats-officedocument.presentationml.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s/slide209.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Override PartName="/ppt/notesSlides/notesSlide65.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90.xml" ContentType="application/vnd.openxmlformats-officedocument.presentationml.notesSlide+xml"/>
  <Override PartName="/ppt/slides/slide30.xml" ContentType="application/vnd.openxmlformats-officedocument.presentationml.slide+xml"/>
  <Override PartName="/ppt/slides/slide149.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notesSlides/notesSlide32.xml" ContentType="application/vnd.openxmlformats-officedocument.presentationml.notesSlide+xml"/>
  <Override PartName="/ppt/slides/slide138.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27.xml" ContentType="application/vnd.openxmlformats-officedocument.presentationml.slide+xml"/>
  <Override PartName="/ppt/slides/slide174.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slides/slide57.xml" ContentType="application/vnd.openxmlformats-officedocument.presentationml.slide+xml"/>
  <Override PartName="/ppt/slides/slide105.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104.xml" ContentType="application/vnd.openxmlformats-officedocument.presentationml.notesSlide+xml"/>
  <Override PartName="/ppt/slides/slide46.xml" ContentType="application/vnd.openxmlformats-officedocument.presentationml.slide+xml"/>
  <Override PartName="/ppt/slides/slide93.xml" ContentType="application/vnd.openxmlformats-officedocument.presentationml.slide+xml"/>
  <Override PartName="/ppt/slides/slide130.xml" ContentType="application/vnd.openxmlformats-officedocument.presentationml.slide+xml"/>
  <Override PartName="/ppt/slides/slide217.xml" ContentType="application/vnd.openxmlformats-officedocument.presentationml.slide+xml"/>
  <Override PartName="/ppt/notesSlides/notesSlide48.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Override PartName="/ppt/notesSlides/notesSlide37.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s/slide2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slides/slide220.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193.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slides/slide214.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slides/slide129.xml" ContentType="application/vnd.openxmlformats-officedocument.presentationml.slide+xml"/>
  <Override PartName="/ppt/slides/slide176.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slides/slide219.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notesSlides/notesSlide53.xml" ContentType="application/vnd.openxmlformats-officedocument.presentationml.notesSlide+xml"/>
  <Override PartName="/ppt/slides/slide40.xml" ContentType="application/vnd.openxmlformats-officedocument.presentationml.slide+xml"/>
  <Override PartName="/ppt/slides/slide159.xml" ContentType="application/vnd.openxmlformats-officedocument.presentationml.slide+xml"/>
  <Override PartName="/ppt/slides/slide211.xml" ContentType="application/vnd.openxmlformats-officedocument.presentationml.slide+xml"/>
  <Override PartName="/ppt/notesSlides/notesSlide42.xml" ContentType="application/vnd.openxmlformats-officedocument.presentationml.notesSlide+xml"/>
  <Override PartName="/ppt/slides/slide148.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slides/slide216.xml" ContentType="application/vnd.openxmlformats-officedocument.presentationml.slide+xml"/>
  <Override PartName="/ppt/notesSlides/notesSlide36.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notesSlides/notesSlide25.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178.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slides/slide167.xml" ContentType="application/vnd.openxmlformats-officedocument.presentationml.slide+xml"/>
  <Override PartName="/ppt/notesSlides/notesSlide50.xml" ContentType="application/vnd.openxmlformats-officedocument.presentationml.notesSlide+xml"/>
  <Override PartName="/ppt/slides/slide109.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92.xml" ContentType="application/vnd.openxmlformats-officedocument.presentationml.slide+xml"/>
  <Override PartName="/ppt/slides/slide97.xml" ContentType="application/vnd.openxmlformats-officedocument.presentationml.slide+xml"/>
  <Override PartName="/ppt/slides/slide134.xml" ContentType="application/vnd.openxmlformats-officedocument.presentationml.slide+xml"/>
  <Override PartName="/ppt/slides/slide181.xml" ContentType="application/vnd.openxmlformats-officedocument.presentationml.slide+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23.xml" ContentType="application/vnd.openxmlformats-officedocument.presentationml.slide+xml"/>
  <Override PartName="/ppt/slides/slide170.xml" ContentType="application/vnd.openxmlformats-officedocument.presentationml.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53.xml" ContentType="application/vnd.openxmlformats-officedocument.presentationml.slide+xml"/>
  <Override PartName="/ppt/notesSlides/notesSlide55.xml" ContentType="application/vnd.openxmlformats-officedocument.presentationml.notesSlide+xml"/>
  <Default Extension="jpeg" ContentType="image/jpeg"/>
  <Override PartName="/ppt/notesSlides/notesSlide10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2"/>
  </p:notesMasterIdLst>
  <p:sldIdLst>
    <p:sldId id="256" r:id="rId2"/>
    <p:sldId id="389" r:id="rId3"/>
    <p:sldId id="390" r:id="rId4"/>
    <p:sldId id="387" r:id="rId5"/>
    <p:sldId id="391" r:id="rId6"/>
    <p:sldId id="381" r:id="rId7"/>
    <p:sldId id="382" r:id="rId8"/>
    <p:sldId id="441" r:id="rId9"/>
    <p:sldId id="383" r:id="rId10"/>
    <p:sldId id="384" r:id="rId11"/>
    <p:sldId id="392" r:id="rId12"/>
    <p:sldId id="393" r:id="rId13"/>
    <p:sldId id="445" r:id="rId14"/>
    <p:sldId id="442" r:id="rId15"/>
    <p:sldId id="410" r:id="rId16"/>
    <p:sldId id="385" r:id="rId17"/>
    <p:sldId id="388" r:id="rId18"/>
    <p:sldId id="394" r:id="rId19"/>
    <p:sldId id="271" r:id="rId20"/>
    <p:sldId id="320" r:id="rId21"/>
    <p:sldId id="380" r:id="rId22"/>
    <p:sldId id="316" r:id="rId23"/>
    <p:sldId id="443" r:id="rId24"/>
    <p:sldId id="323" r:id="rId25"/>
    <p:sldId id="444" r:id="rId26"/>
    <p:sldId id="317" r:id="rId27"/>
    <p:sldId id="379" r:id="rId28"/>
    <p:sldId id="495" r:id="rId29"/>
    <p:sldId id="318" r:id="rId30"/>
    <p:sldId id="496" r:id="rId31"/>
    <p:sldId id="324" r:id="rId32"/>
    <p:sldId id="322" r:id="rId33"/>
    <p:sldId id="406" r:id="rId34"/>
    <p:sldId id="408" r:id="rId35"/>
    <p:sldId id="409" r:id="rId36"/>
    <p:sldId id="407" r:id="rId37"/>
    <p:sldId id="342" r:id="rId38"/>
    <p:sldId id="395" r:id="rId39"/>
    <p:sldId id="343" r:id="rId40"/>
    <p:sldId id="319" r:id="rId41"/>
    <p:sldId id="375" r:id="rId42"/>
    <p:sldId id="344" r:id="rId43"/>
    <p:sldId id="396" r:id="rId44"/>
    <p:sldId id="325" r:id="rId45"/>
    <p:sldId id="446" r:id="rId46"/>
    <p:sldId id="258" r:id="rId47"/>
    <p:sldId id="309" r:id="rId48"/>
    <p:sldId id="310" r:id="rId49"/>
    <p:sldId id="311" r:id="rId50"/>
    <p:sldId id="315" r:id="rId51"/>
    <p:sldId id="326" r:id="rId52"/>
    <p:sldId id="312" r:id="rId53"/>
    <p:sldId id="447" r:id="rId54"/>
    <p:sldId id="448" r:id="rId55"/>
    <p:sldId id="449" r:id="rId56"/>
    <p:sldId id="321" r:id="rId57"/>
    <p:sldId id="259" r:id="rId58"/>
    <p:sldId id="376" r:id="rId59"/>
    <p:sldId id="377" r:id="rId60"/>
    <p:sldId id="260" r:id="rId61"/>
    <p:sldId id="327" r:id="rId62"/>
    <p:sldId id="261" r:id="rId63"/>
    <p:sldId id="275" r:id="rId64"/>
    <p:sldId id="328" r:id="rId65"/>
    <p:sldId id="357" r:id="rId66"/>
    <p:sldId id="345" r:id="rId67"/>
    <p:sldId id="397" r:id="rId68"/>
    <p:sldId id="398" r:id="rId69"/>
    <p:sldId id="399" r:id="rId70"/>
    <p:sldId id="400" r:id="rId71"/>
    <p:sldId id="262" r:id="rId72"/>
    <p:sldId id="266" r:id="rId73"/>
    <p:sldId id="329" r:id="rId74"/>
    <p:sldId id="452" r:id="rId75"/>
    <p:sldId id="330" r:id="rId76"/>
    <p:sldId id="331" r:id="rId77"/>
    <p:sldId id="273" r:id="rId78"/>
    <p:sldId id="401" r:id="rId79"/>
    <p:sldId id="332" r:id="rId80"/>
    <p:sldId id="453" r:id="rId81"/>
    <p:sldId id="274" r:id="rId82"/>
    <p:sldId id="411" r:id="rId83"/>
    <p:sldId id="412" r:id="rId84"/>
    <p:sldId id="413" r:id="rId85"/>
    <p:sldId id="313" r:id="rId86"/>
    <p:sldId id="450" r:id="rId87"/>
    <p:sldId id="451" r:id="rId88"/>
    <p:sldId id="414" r:id="rId89"/>
    <p:sldId id="402" r:id="rId90"/>
    <p:sldId id="403" r:id="rId91"/>
    <p:sldId id="404" r:id="rId92"/>
    <p:sldId id="405" r:id="rId93"/>
    <p:sldId id="314" r:id="rId94"/>
    <p:sldId id="454" r:id="rId95"/>
    <p:sldId id="333" r:id="rId96"/>
    <p:sldId id="455" r:id="rId97"/>
    <p:sldId id="269" r:id="rId98"/>
    <p:sldId id="349" r:id="rId99"/>
    <p:sldId id="358" r:id="rId100"/>
    <p:sldId id="359" r:id="rId101"/>
    <p:sldId id="356" r:id="rId102"/>
    <p:sldId id="270" r:id="rId103"/>
    <p:sldId id="350" r:id="rId104"/>
    <p:sldId id="361" r:id="rId105"/>
    <p:sldId id="351" r:id="rId106"/>
    <p:sldId id="352" r:id="rId107"/>
    <p:sldId id="353" r:id="rId108"/>
    <p:sldId id="354" r:id="rId109"/>
    <p:sldId id="355" r:id="rId110"/>
    <p:sldId id="281" r:id="rId111"/>
    <p:sldId id="334" r:id="rId112"/>
    <p:sldId id="456" r:id="rId113"/>
    <p:sldId id="335" r:id="rId114"/>
    <p:sldId id="337" r:id="rId115"/>
    <p:sldId id="340" r:id="rId116"/>
    <p:sldId id="306" r:id="rId117"/>
    <p:sldId id="336" r:id="rId118"/>
    <p:sldId id="279" r:id="rId119"/>
    <p:sldId id="301" r:id="rId120"/>
    <p:sldId id="338" r:id="rId121"/>
    <p:sldId id="280" r:id="rId122"/>
    <p:sldId id="457" r:id="rId123"/>
    <p:sldId id="460" r:id="rId124"/>
    <p:sldId id="458" r:id="rId125"/>
    <p:sldId id="459" r:id="rId126"/>
    <p:sldId id="341" r:id="rId127"/>
    <p:sldId id="304" r:id="rId128"/>
    <p:sldId id="307" r:id="rId129"/>
    <p:sldId id="339" r:id="rId130"/>
    <p:sldId id="305" r:id="rId131"/>
    <p:sldId id="296" r:id="rId132"/>
    <p:sldId id="346" r:id="rId133"/>
    <p:sldId id="347" r:id="rId134"/>
    <p:sldId id="415" r:id="rId135"/>
    <p:sldId id="421" r:id="rId136"/>
    <p:sldId id="461" r:id="rId137"/>
    <p:sldId id="283" r:id="rId138"/>
    <p:sldId id="462" r:id="rId139"/>
    <p:sldId id="360" r:id="rId140"/>
    <p:sldId id="463" r:id="rId141"/>
    <p:sldId id="293" r:id="rId142"/>
    <p:sldId id="464" r:id="rId143"/>
    <p:sldId id="466" r:id="rId144"/>
    <p:sldId id="465" r:id="rId145"/>
    <p:sldId id="294" r:id="rId146"/>
    <p:sldId id="468" r:id="rId147"/>
    <p:sldId id="470" r:id="rId148"/>
    <p:sldId id="469" r:id="rId149"/>
    <p:sldId id="472" r:id="rId150"/>
    <p:sldId id="471" r:id="rId151"/>
    <p:sldId id="473" r:id="rId152"/>
    <p:sldId id="478" r:id="rId153"/>
    <p:sldId id="284" r:id="rId154"/>
    <p:sldId id="474" r:id="rId155"/>
    <p:sldId id="475" r:id="rId156"/>
    <p:sldId id="476" r:id="rId157"/>
    <p:sldId id="479" r:id="rId158"/>
    <p:sldId id="467" r:id="rId159"/>
    <p:sldId id="477" r:id="rId160"/>
    <p:sldId id="480" r:id="rId161"/>
    <p:sldId id="285" r:id="rId162"/>
    <p:sldId id="416" r:id="rId163"/>
    <p:sldId id="424" r:id="rId164"/>
    <p:sldId id="422" r:id="rId165"/>
    <p:sldId id="286" r:id="rId166"/>
    <p:sldId id="276" r:id="rId167"/>
    <p:sldId id="428" r:id="rId168"/>
    <p:sldId id="429" r:id="rId169"/>
    <p:sldId id="430" r:id="rId170"/>
    <p:sldId id="481" r:id="rId171"/>
    <p:sldId id="287" r:id="rId172"/>
    <p:sldId id="277" r:id="rId173"/>
    <p:sldId id="427" r:id="rId174"/>
    <p:sldId id="362" r:id="rId175"/>
    <p:sldId id="288" r:id="rId176"/>
    <p:sldId id="482" r:id="rId177"/>
    <p:sldId id="363" r:id="rId178"/>
    <p:sldId id="300" r:id="rId179"/>
    <p:sldId id="425" r:id="rId180"/>
    <p:sldId id="426" r:id="rId181"/>
    <p:sldId id="267" r:id="rId182"/>
    <p:sldId id="417" r:id="rId183"/>
    <p:sldId id="289" r:id="rId184"/>
    <p:sldId id="418" r:id="rId185"/>
    <p:sldId id="433" r:id="rId186"/>
    <p:sldId id="436" r:id="rId187"/>
    <p:sldId id="439" r:id="rId188"/>
    <p:sldId id="431" r:id="rId189"/>
    <p:sldId id="432" r:id="rId190"/>
    <p:sldId id="438" r:id="rId191"/>
    <p:sldId id="437" r:id="rId192"/>
    <p:sldId id="419" r:id="rId193"/>
    <p:sldId id="434" r:id="rId194"/>
    <p:sldId id="420" r:id="rId195"/>
    <p:sldId id="435" r:id="rId196"/>
    <p:sldId id="483" r:id="rId197"/>
    <p:sldId id="484" r:id="rId198"/>
    <p:sldId id="440" r:id="rId199"/>
    <p:sldId id="291" r:id="rId200"/>
    <p:sldId id="368" r:id="rId201"/>
    <p:sldId id="370" r:id="rId202"/>
    <p:sldId id="485" r:id="rId203"/>
    <p:sldId id="369" r:id="rId204"/>
    <p:sldId id="303" r:id="rId205"/>
    <p:sldId id="302" r:id="rId206"/>
    <p:sldId id="365" r:id="rId207"/>
    <p:sldId id="486" r:id="rId208"/>
    <p:sldId id="487" r:id="rId209"/>
    <p:sldId id="488" r:id="rId210"/>
    <p:sldId id="489" r:id="rId211"/>
    <p:sldId id="491" r:id="rId212"/>
    <p:sldId id="372" r:id="rId213"/>
    <p:sldId id="492" r:id="rId214"/>
    <p:sldId id="494" r:id="rId215"/>
    <p:sldId id="493" r:id="rId216"/>
    <p:sldId id="490" r:id="rId217"/>
    <p:sldId id="366" r:id="rId218"/>
    <p:sldId id="299" r:id="rId219"/>
    <p:sldId id="292" r:id="rId220"/>
    <p:sldId id="378" r:id="rId2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2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498"/>
    </p:cViewPr>
  </p:sorterViewPr>
  <p:gridSpacing cx="78028800" cy="780288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tableStyles" Target="tableStyle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11" Type="http://schemas.openxmlformats.org/officeDocument/2006/relationships/slide" Target="slides/slide210.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slide" Target="slides/slide205.xml"/><Relationship Id="rId201" Type="http://schemas.openxmlformats.org/officeDocument/2006/relationships/slide" Target="slides/slide200.xml"/><Relationship Id="rId222"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217" Type="http://schemas.openxmlformats.org/officeDocument/2006/relationships/slide" Target="slides/slide21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slide" Target="slides/slide211.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presProps" Target="pres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19" Type="http://schemas.openxmlformats.org/officeDocument/2006/relationships/slide" Target="slides/slide18.xml"/><Relationship Id="rId224" Type="http://schemas.openxmlformats.org/officeDocument/2006/relationships/viewProps" Target="viewProps.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589FB7C-94C8-4EE0-8F1C-2D8949155579}" type="datetimeFigureOut">
              <a:rPr lang="en-US"/>
              <a:pPr>
                <a:defRPr/>
              </a:pPr>
              <a:t>3/20/2011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D4AB389-AEC6-470A-8972-B5DEB39E4BD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21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217.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218.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2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p:spPr>
      </p:sp>
      <p:sp>
        <p:nvSpPr>
          <p:cNvPr id="1198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4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B811BE8-47B3-45FF-BC48-5748E97AA166}"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p:spPr>
      </p:sp>
      <p:sp>
        <p:nvSpPr>
          <p:cNvPr id="1290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A4A5BC3-2CA4-4AF5-B682-94A16CC60562}" type="slidenum">
              <a:rPr lang="en-US" smtClean="0"/>
              <a:pPr>
                <a:defRPr/>
              </a:pPr>
              <a:t>31</a:t>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Slide Image Placeholder 1"/>
          <p:cNvSpPr>
            <a:spLocks noGrp="1" noRot="1" noChangeAspect="1" noTextEdit="1"/>
          </p:cNvSpPr>
          <p:nvPr>
            <p:ph type="sldImg"/>
          </p:nvPr>
        </p:nvSpPr>
        <p:spPr bwMode="auto">
          <a:noFill/>
          <a:ln>
            <a:solidFill>
              <a:srgbClr val="000000"/>
            </a:solidFill>
            <a:miter lim="800000"/>
            <a:headEnd/>
            <a:tailEnd/>
          </a:ln>
        </p:spPr>
      </p:sp>
      <p:sp>
        <p:nvSpPr>
          <p:cNvPr id="2222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236DE1B-DCA6-4AE3-B7B2-CB45BA6FC5AA}" type="slidenum">
              <a:rPr lang="en-US" smtClean="0"/>
              <a:pPr>
                <a:defRPr/>
              </a:pPr>
              <a:t>205</a:t>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Slide Image Placeholder 1"/>
          <p:cNvSpPr>
            <a:spLocks noGrp="1" noRot="1" noChangeAspect="1" noTextEdit="1"/>
          </p:cNvSpPr>
          <p:nvPr>
            <p:ph type="sldImg"/>
          </p:nvPr>
        </p:nvSpPr>
        <p:spPr bwMode="auto">
          <a:noFill/>
          <a:ln>
            <a:solidFill>
              <a:srgbClr val="000000"/>
            </a:solidFill>
            <a:miter lim="800000"/>
            <a:headEnd/>
            <a:tailEnd/>
          </a:ln>
        </p:spPr>
      </p:sp>
      <p:sp>
        <p:nvSpPr>
          <p:cNvPr id="2242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5EDDD38-C196-4CF5-9220-0672628B3BCE}" type="slidenum">
              <a:rPr lang="en-US" smtClean="0"/>
              <a:pPr>
                <a:defRPr/>
              </a:pPr>
              <a:t>206</a:t>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Slide Image Placeholder 1"/>
          <p:cNvSpPr>
            <a:spLocks noGrp="1" noRot="1" noChangeAspect="1" noTextEdit="1"/>
          </p:cNvSpPr>
          <p:nvPr>
            <p:ph type="sldImg"/>
          </p:nvPr>
        </p:nvSpPr>
        <p:spPr bwMode="auto">
          <a:noFill/>
          <a:ln>
            <a:solidFill>
              <a:srgbClr val="000000"/>
            </a:solidFill>
            <a:miter lim="800000"/>
            <a:headEnd/>
            <a:tailEnd/>
          </a:ln>
        </p:spPr>
      </p:sp>
      <p:sp>
        <p:nvSpPr>
          <p:cNvPr id="2252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5EF2015-948C-4281-BA16-43D2454E63CA}" type="slidenum">
              <a:rPr lang="en-US" smtClean="0"/>
              <a:pPr>
                <a:defRPr/>
              </a:pPr>
              <a:t>212</a:t>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Slide Image Placeholder 1"/>
          <p:cNvSpPr>
            <a:spLocks noGrp="1" noRot="1" noChangeAspect="1" noTextEdit="1"/>
          </p:cNvSpPr>
          <p:nvPr>
            <p:ph type="sldImg"/>
          </p:nvPr>
        </p:nvSpPr>
        <p:spPr bwMode="auto">
          <a:noFill/>
          <a:ln>
            <a:solidFill>
              <a:srgbClr val="000000"/>
            </a:solidFill>
            <a:miter lim="800000"/>
            <a:headEnd/>
            <a:tailEnd/>
          </a:ln>
        </p:spPr>
      </p:sp>
      <p:sp>
        <p:nvSpPr>
          <p:cNvPr id="2273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CB468BE-8C7B-4C04-A417-A47AE4AA7A1B}" type="slidenum">
              <a:rPr lang="en-US" smtClean="0"/>
              <a:pPr>
                <a:defRPr/>
              </a:pPr>
              <a:t>217</a:t>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Slide Image Placeholder 1"/>
          <p:cNvSpPr>
            <a:spLocks noGrp="1" noRot="1" noChangeAspect="1" noTextEdit="1"/>
          </p:cNvSpPr>
          <p:nvPr>
            <p:ph type="sldImg"/>
          </p:nvPr>
        </p:nvSpPr>
        <p:spPr bwMode="auto">
          <a:noFill/>
          <a:ln>
            <a:solidFill>
              <a:srgbClr val="000000"/>
            </a:solidFill>
            <a:miter lim="800000"/>
            <a:headEnd/>
            <a:tailEnd/>
          </a:ln>
        </p:spPr>
      </p:sp>
      <p:sp>
        <p:nvSpPr>
          <p:cNvPr id="2283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2351BD0-30DA-4BB9-9E45-0F326E0A13AE}" type="slidenum">
              <a:rPr lang="en-US" smtClean="0"/>
              <a:pPr>
                <a:defRPr/>
              </a:pPr>
              <a:t>218</a:t>
            </a:fld>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Slide Image Placeholder 1"/>
          <p:cNvSpPr>
            <a:spLocks noGrp="1" noRot="1" noChangeAspect="1" noTextEdit="1"/>
          </p:cNvSpPr>
          <p:nvPr>
            <p:ph type="sldImg"/>
          </p:nvPr>
        </p:nvSpPr>
        <p:spPr bwMode="auto">
          <a:noFill/>
          <a:ln>
            <a:solidFill>
              <a:srgbClr val="000000"/>
            </a:solidFill>
            <a:miter lim="800000"/>
            <a:headEnd/>
            <a:tailEnd/>
          </a:ln>
        </p:spPr>
      </p:sp>
      <p:sp>
        <p:nvSpPr>
          <p:cNvPr id="2293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C41CDA-F5A5-4DFF-A44B-F19CFFF6C15C}" type="slidenum">
              <a:rPr lang="en-US" smtClean="0"/>
              <a:pPr fontAlgn="base">
                <a:spcBef>
                  <a:spcPct val="0"/>
                </a:spcBef>
                <a:spcAft>
                  <a:spcPct val="0"/>
                </a:spcAft>
                <a:defRPr/>
              </a:pPr>
              <a:t>219</a:t>
            </a:fld>
            <a:endParaRPr lang="en-US" smtClean="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Slide Image Placeholder 1"/>
          <p:cNvSpPr>
            <a:spLocks noGrp="1" noRot="1" noChangeAspect="1" noTextEdit="1"/>
          </p:cNvSpPr>
          <p:nvPr>
            <p:ph type="sldImg"/>
          </p:nvPr>
        </p:nvSpPr>
        <p:spPr bwMode="auto">
          <a:noFill/>
          <a:ln>
            <a:solidFill>
              <a:srgbClr val="000000"/>
            </a:solidFill>
            <a:miter lim="800000"/>
            <a:headEnd/>
            <a:tailEnd/>
          </a:ln>
        </p:spPr>
      </p:sp>
      <p:sp>
        <p:nvSpPr>
          <p:cNvPr id="2304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9191EDA-BB73-4854-ACE8-8010C05D7F96}" type="slidenum">
              <a:rPr lang="en-US" smtClean="0"/>
              <a:pPr>
                <a:defRPr/>
              </a:pPr>
              <a:t>220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F855A8D-5D66-4C1B-9ACF-2BF33857CAFD}" type="slidenum">
              <a:rPr lang="en-US" smtClean="0"/>
              <a:pPr>
                <a:defRPr/>
              </a:pPr>
              <a:t>32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p:spPr>
      </p:sp>
      <p:sp>
        <p:nvSpPr>
          <p:cNvPr id="1310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80E0BDD-DEA0-44F2-AD06-C4124077787C}" type="slidenum">
              <a:rPr lang="en-US" smtClean="0"/>
              <a:pPr fontAlgn="base">
                <a:spcBef>
                  <a:spcPct val="0"/>
                </a:spcBef>
                <a:spcAft>
                  <a:spcPct val="0"/>
                </a:spcAft>
                <a:defRPr/>
              </a:pPr>
              <a:t>37</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p:spPr>
      </p:sp>
      <p:sp>
        <p:nvSpPr>
          <p:cNvPr id="132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8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DDADA1F-0A30-49CF-893F-78FDFED4372E}" type="slidenum">
              <a:rPr lang="en-US" smtClean="0"/>
              <a:pPr fontAlgn="base">
                <a:spcBef>
                  <a:spcPct val="0"/>
                </a:spcBef>
                <a:spcAft>
                  <a:spcPct val="0"/>
                </a:spcAft>
                <a:defRPr/>
              </a:pPr>
              <a:t>39</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08564CC-5555-4D06-8AD1-E64805F049A6}" type="slidenum">
              <a:rPr lang="en-US" smtClean="0"/>
              <a:pPr>
                <a:defRPr/>
              </a:pPr>
              <a:t>40</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p:spPr>
      </p:sp>
      <p:sp>
        <p:nvSpPr>
          <p:cNvPr id="1341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D114963-2179-4E32-A7F0-BE2A1D5154AF}" type="slidenum">
              <a:rPr lang="en-US" smtClean="0"/>
              <a:pPr>
                <a:defRPr/>
              </a:pPr>
              <a:t>41</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p:spPr>
      </p:sp>
      <p:sp>
        <p:nvSpPr>
          <p:cNvPr id="1351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B1412A0-F5F7-429B-A01A-B2CACC246D6F}" type="slidenum">
              <a:rPr lang="en-US" smtClean="0"/>
              <a:pPr fontAlgn="base">
                <a:spcBef>
                  <a:spcPct val="0"/>
                </a:spcBef>
                <a:spcAft>
                  <a:spcPct val="0"/>
                </a:spcAft>
                <a:defRPr/>
              </a:pPr>
              <a:t>42</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noFill/>
          <a:ln>
            <a:solidFill>
              <a:srgbClr val="000000"/>
            </a:solidFill>
            <a:miter lim="800000"/>
            <a:headEnd/>
            <a:tailEnd/>
          </a:ln>
        </p:spPr>
      </p:sp>
      <p:sp>
        <p:nvSpPr>
          <p:cNvPr id="1361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E8105811-5E23-44EF-BB3F-3E7F4433239A}" type="slidenum">
              <a:rPr lang="en-US" smtClean="0"/>
              <a:pPr>
                <a:defRPr/>
              </a:pPr>
              <a:t>44</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noFill/>
          <a:ln>
            <a:solidFill>
              <a:srgbClr val="000000"/>
            </a:solidFill>
            <a:miter lim="800000"/>
            <a:headEnd/>
            <a:tailEnd/>
          </a:ln>
        </p:spPr>
      </p:sp>
      <p:sp>
        <p:nvSpPr>
          <p:cNvPr id="1372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4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E2C2D40-E818-4BAD-8504-1E0E901AD61A}" type="slidenum">
              <a:rPr lang="en-US" smtClean="0"/>
              <a:pPr fontAlgn="base">
                <a:spcBef>
                  <a:spcPct val="0"/>
                </a:spcBef>
                <a:spcAft>
                  <a:spcPct val="0"/>
                </a:spcAft>
                <a:defRPr/>
              </a:pPr>
              <a:t>46</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p:spPr>
      </p:sp>
      <p:sp>
        <p:nvSpPr>
          <p:cNvPr id="1382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3BFEE9A5-A64F-45AE-A2D1-93299AD3C31C}" type="slidenum">
              <a:rPr lang="en-US" smtClean="0"/>
              <a:pPr>
                <a:defRPr/>
              </a:pPr>
              <a:t>47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p:spPr>
      </p:sp>
      <p:sp>
        <p:nvSpPr>
          <p:cNvPr id="1208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03CCDB-B599-48DB-BC7F-8F02EA7BB4C9}"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34EFDD1-E665-4893-B7E1-E669D8E26F08}" type="slidenum">
              <a:rPr lang="en-US" smtClean="0"/>
              <a:pPr>
                <a:defRPr/>
              </a:pPr>
              <a:t>48</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bwMode="auto">
          <a:noFill/>
          <a:ln>
            <a:solidFill>
              <a:srgbClr val="000000"/>
            </a:solidFill>
            <a:miter lim="800000"/>
            <a:headEnd/>
            <a:tailEnd/>
          </a:ln>
        </p:spPr>
      </p:sp>
      <p:sp>
        <p:nvSpPr>
          <p:cNvPr id="1402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AB6F441C-9D78-4E36-9D67-DA238EFBFEA9}" type="slidenum">
              <a:rPr lang="en-US" smtClean="0"/>
              <a:pPr>
                <a:defRPr/>
              </a:pPr>
              <a:t>49</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bwMode="auto">
          <a:noFill/>
          <a:ln>
            <a:solidFill>
              <a:srgbClr val="000000"/>
            </a:solidFill>
            <a:miter lim="800000"/>
            <a:headEnd/>
            <a:tailEnd/>
          </a:ln>
        </p:spPr>
      </p:sp>
      <p:sp>
        <p:nvSpPr>
          <p:cNvPr id="1413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E1079A70-406F-4CD0-9A39-D4D166206802}" type="slidenum">
              <a:rPr lang="en-US" smtClean="0"/>
              <a:pPr>
                <a:defRPr/>
              </a:pPr>
              <a:t>50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2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ADF628BC-3444-4EBC-B86C-7B8F7B24C1D6}" type="slidenum">
              <a:rPr lang="en-US" smtClean="0"/>
              <a:pPr>
                <a:defRPr/>
              </a:pPr>
              <a:t>51</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bwMode="auto">
          <a:noFill/>
          <a:ln>
            <a:solidFill>
              <a:srgbClr val="000000"/>
            </a:solidFill>
            <a:miter lim="800000"/>
            <a:headEnd/>
            <a:tailEnd/>
          </a:ln>
        </p:spPr>
      </p:sp>
      <p:sp>
        <p:nvSpPr>
          <p:cNvPr id="1433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11A6630-8AE4-474D-AB8D-2FD9F0128C6B}" type="slidenum">
              <a:rPr lang="en-US" smtClean="0"/>
              <a:pPr>
                <a:defRPr/>
              </a:pPr>
              <a:t>52</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A75C56C-7F21-47F7-A721-C0FBA5680350}" type="slidenum">
              <a:rPr lang="en-US" smtClean="0"/>
              <a:pPr>
                <a:defRPr/>
              </a:pPr>
              <a:t>56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bwMode="auto">
          <a:noFill/>
          <a:ln>
            <a:solidFill>
              <a:srgbClr val="000000"/>
            </a:solidFill>
            <a:miter lim="800000"/>
            <a:headEnd/>
            <a:tailEnd/>
          </a:ln>
        </p:spPr>
      </p:sp>
      <p:sp>
        <p:nvSpPr>
          <p:cNvPr id="145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BCC56EC-61F2-4004-889E-C18F537D3285}" type="slidenum">
              <a:rPr lang="en-US" smtClean="0"/>
              <a:pPr fontAlgn="base">
                <a:spcBef>
                  <a:spcPct val="0"/>
                </a:spcBef>
                <a:spcAft>
                  <a:spcPct val="0"/>
                </a:spcAft>
                <a:defRPr/>
              </a:pPr>
              <a:t>57</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noFill/>
          <a:ln>
            <a:solidFill>
              <a:srgbClr val="000000"/>
            </a:solidFill>
            <a:miter lim="800000"/>
            <a:headEnd/>
            <a:tailEnd/>
          </a:ln>
        </p:spPr>
      </p:sp>
      <p:sp>
        <p:nvSpPr>
          <p:cNvPr id="1464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AA4E91B-71EE-4842-B727-96EBA2D458B5}" type="slidenum">
              <a:rPr lang="en-US" smtClean="0"/>
              <a:pPr>
                <a:defRPr/>
              </a:pPr>
              <a:t>58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bwMode="auto">
          <a:noFill/>
          <a:ln>
            <a:solidFill>
              <a:srgbClr val="000000"/>
            </a:solidFill>
            <a:miter lim="800000"/>
            <a:headEnd/>
            <a:tailEnd/>
          </a:ln>
        </p:spPr>
      </p:sp>
      <p:sp>
        <p:nvSpPr>
          <p:cNvPr id="1474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F7F8C1E-D223-4FAB-B591-F61EB5ABBF35}" type="slidenum">
              <a:rPr lang="en-US" smtClean="0"/>
              <a:pPr>
                <a:defRPr/>
              </a:pPr>
              <a:t>59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3B17D9-D0DA-41DF-BDB7-2D483BB3F468}" type="slidenum">
              <a:rPr lang="en-US" smtClean="0"/>
              <a:pPr fontAlgn="base">
                <a:spcBef>
                  <a:spcPct val="0"/>
                </a:spcBef>
                <a:spcAft>
                  <a:spcPct val="0"/>
                </a:spcAft>
                <a:defRPr/>
              </a:pPr>
              <a:t>60</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p:spPr>
      </p:sp>
      <p:sp>
        <p:nvSpPr>
          <p:cNvPr id="1218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9D2BF047-82CB-41EE-BB1A-C1EC8F846411}" type="slidenum">
              <a:rPr lang="en-US" smtClean="0"/>
              <a:pPr>
                <a:defRPr/>
              </a:pPr>
              <a:t>17</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bwMode="auto">
          <a:noFill/>
          <a:ln>
            <a:solidFill>
              <a:srgbClr val="000000"/>
            </a:solidFill>
            <a:miter lim="800000"/>
            <a:headEnd/>
            <a:tailEnd/>
          </a:ln>
        </p:spPr>
      </p:sp>
      <p:sp>
        <p:nvSpPr>
          <p:cNvPr id="1495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04E2534-2EA7-4B19-82FE-2621DE82DC12}" type="slidenum">
              <a:rPr lang="en-US" smtClean="0"/>
              <a:pPr>
                <a:defRPr/>
              </a:pPr>
              <a:t>61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p:spPr>
      </p:sp>
      <p:sp>
        <p:nvSpPr>
          <p:cNvPr id="150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3CE1680-92B3-420E-9145-5BFCACA19FA2}" type="slidenum">
              <a:rPr lang="en-US" smtClean="0"/>
              <a:pPr fontAlgn="base">
                <a:spcBef>
                  <a:spcPct val="0"/>
                </a:spcBef>
                <a:spcAft>
                  <a:spcPct val="0"/>
                </a:spcAft>
                <a:defRPr/>
              </a:pPr>
              <a:t>62</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p:spPr>
      </p:sp>
      <p:sp>
        <p:nvSpPr>
          <p:cNvPr id="151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1AE18F9-CF43-4C89-AB79-EFDDD3FE0569}" type="slidenum">
              <a:rPr lang="en-US" smtClean="0"/>
              <a:pPr>
                <a:defRPr/>
              </a:pPr>
              <a:t>63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bwMode="auto">
          <a:noFill/>
          <a:ln>
            <a:solidFill>
              <a:srgbClr val="000000"/>
            </a:solidFill>
            <a:miter lim="800000"/>
            <a:headEnd/>
            <a:tailEnd/>
          </a:ln>
        </p:spPr>
      </p:sp>
      <p:sp>
        <p:nvSpPr>
          <p:cNvPr id="1525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5299EF9-BD60-4A06-B330-6918635C31F5}" type="slidenum">
              <a:rPr lang="en-US" smtClean="0"/>
              <a:pPr>
                <a:defRPr/>
              </a:pPr>
              <a:t>64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F43B74E-3793-4219-8D55-6AF5AD997343}" type="slidenum">
              <a:rPr lang="en-US" smtClean="0"/>
              <a:pPr>
                <a:defRPr/>
              </a:pPr>
              <a:t>65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noFill/>
          <a:ln>
            <a:solidFill>
              <a:srgbClr val="000000"/>
            </a:solidFill>
            <a:miter lim="800000"/>
            <a:headEnd/>
            <a:tailEnd/>
          </a:ln>
        </p:spPr>
      </p:sp>
      <p:sp>
        <p:nvSpPr>
          <p:cNvPr id="154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690BBA66-F086-4A86-8E68-5341096AE87B}" type="slidenum">
              <a:rPr lang="en-US" smtClean="0"/>
              <a:pPr>
                <a:defRPr/>
              </a:pPr>
              <a:t>66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6C2FC29-064F-432B-A059-D87BFB76BC37}" type="slidenum">
              <a:rPr lang="en-US" smtClean="0"/>
              <a:pPr fontAlgn="base">
                <a:spcBef>
                  <a:spcPct val="0"/>
                </a:spcBef>
                <a:spcAft>
                  <a:spcPct val="0"/>
                </a:spcAft>
                <a:defRPr/>
              </a:pPr>
              <a:t>71</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bwMode="auto">
          <a:noFill/>
          <a:ln>
            <a:solidFill>
              <a:srgbClr val="000000"/>
            </a:solidFill>
            <a:miter lim="800000"/>
            <a:headEnd/>
            <a:tailEnd/>
          </a:ln>
        </p:spPr>
      </p:sp>
      <p:sp>
        <p:nvSpPr>
          <p:cNvPr id="156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1003FA-7A88-4A29-BA9A-B7BF551DEAF3}" type="slidenum">
              <a:rPr lang="en-US" smtClean="0"/>
              <a:pPr fontAlgn="base">
                <a:spcBef>
                  <a:spcPct val="0"/>
                </a:spcBef>
                <a:spcAft>
                  <a:spcPct val="0"/>
                </a:spcAft>
                <a:defRPr/>
              </a:pPr>
              <a:t>72</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bwMode="auto">
          <a:noFill/>
          <a:ln>
            <a:solidFill>
              <a:srgbClr val="000000"/>
            </a:solidFill>
            <a:miter lim="800000"/>
            <a:headEnd/>
            <a:tailEnd/>
          </a:ln>
        </p:spPr>
      </p:sp>
      <p:sp>
        <p:nvSpPr>
          <p:cNvPr id="1576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40FFE62-191E-4FD5-8F1E-B7232E6D3227}" type="slidenum">
              <a:rPr lang="en-US" smtClean="0"/>
              <a:pPr>
                <a:defRPr/>
              </a:pPr>
              <a:t>73</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bwMode="auto">
          <a:noFill/>
          <a:ln>
            <a:solidFill>
              <a:srgbClr val="000000"/>
            </a:solidFill>
            <a:miter lim="800000"/>
            <a:headEnd/>
            <a:tailEnd/>
          </a:ln>
        </p:spPr>
      </p:sp>
      <p:sp>
        <p:nvSpPr>
          <p:cNvPr id="158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C9D71C2-7FD9-4002-9F11-363637822F00}" type="slidenum">
              <a:rPr lang="en-US" smtClean="0"/>
              <a:pPr>
                <a:defRPr/>
              </a:pPr>
              <a:t>75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p:spPr>
      </p:sp>
      <p:sp>
        <p:nvSpPr>
          <p:cNvPr id="1228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41450B34-F8F7-45AE-82F8-E4668835A329}" type="slidenum">
              <a:rPr lang="en-US" smtClean="0"/>
              <a:pPr>
                <a:defRPr/>
              </a:pPr>
              <a:t>19</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bwMode="auto">
          <a:noFill/>
          <a:ln>
            <a:solidFill>
              <a:srgbClr val="000000"/>
            </a:solidFill>
            <a:miter lim="800000"/>
            <a:headEnd/>
            <a:tailEnd/>
          </a:ln>
        </p:spPr>
      </p:sp>
      <p:sp>
        <p:nvSpPr>
          <p:cNvPr id="159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9CB1C21-7215-40E6-9B87-2BFF3AE26978}" type="slidenum">
              <a:rPr lang="en-US" smtClean="0"/>
              <a:pPr>
                <a:defRPr/>
              </a:pPr>
              <a:t>76</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bwMode="auto">
          <a:noFill/>
          <a:ln>
            <a:solidFill>
              <a:srgbClr val="000000"/>
            </a:solidFill>
            <a:miter lim="800000"/>
            <a:headEnd/>
            <a:tailEnd/>
          </a:ln>
        </p:spPr>
      </p:sp>
      <p:sp>
        <p:nvSpPr>
          <p:cNvPr id="160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FDBA32F1-E9F1-486D-B274-A54CD3120277}" type="slidenum">
              <a:rPr lang="en-US" smtClean="0"/>
              <a:pPr>
                <a:defRPr/>
              </a:pPr>
              <a:t>77</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bwMode="auto">
          <a:noFill/>
          <a:ln>
            <a:solidFill>
              <a:srgbClr val="000000"/>
            </a:solidFill>
            <a:miter lim="800000"/>
            <a:headEnd/>
            <a:tailEnd/>
          </a:ln>
        </p:spPr>
      </p:sp>
      <p:sp>
        <p:nvSpPr>
          <p:cNvPr id="1617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E7B7D91-E249-4A9E-8695-BBDAB855DC49}" type="slidenum">
              <a:rPr lang="en-US" smtClean="0"/>
              <a:pPr>
                <a:defRPr/>
              </a:pPr>
              <a:t>79</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p:cNvSpPr>
            <a:spLocks noGrp="1" noRot="1" noChangeAspect="1" noTextEdit="1"/>
          </p:cNvSpPr>
          <p:nvPr>
            <p:ph type="sldImg"/>
          </p:nvPr>
        </p:nvSpPr>
        <p:spPr bwMode="auto">
          <a:noFill/>
          <a:ln>
            <a:solidFill>
              <a:srgbClr val="000000"/>
            </a:solidFill>
            <a:miter lim="800000"/>
            <a:headEnd/>
            <a:tailEnd/>
          </a:ln>
        </p:spPr>
      </p:sp>
      <p:sp>
        <p:nvSpPr>
          <p:cNvPr id="162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37289862-1B21-496E-B234-E5BAAAECB8D8}" type="slidenum">
              <a:rPr lang="en-US" smtClean="0"/>
              <a:pPr>
                <a:defRPr/>
              </a:pPr>
              <a:t>81</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bwMode="auto">
          <a:noFill/>
          <a:ln>
            <a:solidFill>
              <a:srgbClr val="000000"/>
            </a:solidFill>
            <a:miter lim="800000"/>
            <a:headEnd/>
            <a:tailEnd/>
          </a:ln>
        </p:spPr>
      </p:sp>
      <p:sp>
        <p:nvSpPr>
          <p:cNvPr id="1638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11CFBB1-3278-4AFE-957B-D5C99650796E}" type="slidenum">
              <a:rPr lang="en-US" smtClean="0"/>
              <a:pPr>
                <a:defRPr/>
              </a:pPr>
              <a:t>85</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bwMode="auto">
          <a:noFill/>
          <a:ln>
            <a:solidFill>
              <a:srgbClr val="000000"/>
            </a:solidFill>
            <a:miter lim="800000"/>
            <a:headEnd/>
            <a:tailEnd/>
          </a:ln>
        </p:spPr>
      </p:sp>
      <p:sp>
        <p:nvSpPr>
          <p:cNvPr id="164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FEB757A-3186-46F3-8C9A-5A86407B5BC2}" type="slidenum">
              <a:rPr lang="en-US" smtClean="0"/>
              <a:pPr>
                <a:defRPr/>
              </a:pPr>
              <a:t>93</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bwMode="auto">
          <a:noFill/>
          <a:ln>
            <a:solidFill>
              <a:srgbClr val="000000"/>
            </a:solidFill>
            <a:miter lim="800000"/>
            <a:headEnd/>
            <a:tailEnd/>
          </a:ln>
        </p:spPr>
      </p:sp>
      <p:sp>
        <p:nvSpPr>
          <p:cNvPr id="1658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311417E-02DB-4A4F-AAFF-70251CB7A9E7}" type="slidenum">
              <a:rPr lang="en-US" smtClean="0"/>
              <a:pPr>
                <a:defRPr/>
              </a:pPr>
              <a:t>95</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lide Image Placeholder 1"/>
          <p:cNvSpPr>
            <a:spLocks noGrp="1" noRot="1" noChangeAspect="1" noTextEdit="1"/>
          </p:cNvSpPr>
          <p:nvPr>
            <p:ph type="sldImg"/>
          </p:nvPr>
        </p:nvSpPr>
        <p:spPr bwMode="auto">
          <a:noFill/>
          <a:ln>
            <a:solidFill>
              <a:srgbClr val="000000"/>
            </a:solidFill>
            <a:miter lim="800000"/>
            <a:headEnd/>
            <a:tailEnd/>
          </a:ln>
        </p:spPr>
      </p:sp>
      <p:sp>
        <p:nvSpPr>
          <p:cNvPr id="186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5E2946D-54A0-4204-8C50-DD4F193B74A0}" type="slidenum">
              <a:rPr lang="en-US" smtClean="0"/>
              <a:pPr fontAlgn="base">
                <a:spcBef>
                  <a:spcPct val="0"/>
                </a:spcBef>
                <a:spcAft>
                  <a:spcPct val="0"/>
                </a:spcAft>
                <a:defRPr/>
              </a:pPr>
              <a:t>97</a:t>
            </a:fld>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Image Placeholder 1"/>
          <p:cNvSpPr>
            <a:spLocks noGrp="1" noRot="1" noChangeAspect="1" noTextEdit="1"/>
          </p:cNvSpPr>
          <p:nvPr>
            <p:ph type="sldImg"/>
          </p:nvPr>
        </p:nvSpPr>
        <p:spPr bwMode="auto">
          <a:noFill/>
          <a:ln>
            <a:solidFill>
              <a:srgbClr val="000000"/>
            </a:solidFill>
            <a:miter lim="800000"/>
            <a:headEnd/>
            <a:tailEnd/>
          </a:ln>
        </p:spPr>
      </p:sp>
      <p:sp>
        <p:nvSpPr>
          <p:cNvPr id="1884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AF841150-D84A-4A35-B9DB-600B9F778529}" type="slidenum">
              <a:rPr lang="en-US" smtClean="0"/>
              <a:pPr>
                <a:defRPr/>
              </a:pPr>
              <a:t>98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Slide Image Placeholder 1"/>
          <p:cNvSpPr>
            <a:spLocks noGrp="1" noRot="1" noChangeAspect="1" noTextEdit="1"/>
          </p:cNvSpPr>
          <p:nvPr>
            <p:ph type="sldImg"/>
          </p:nvPr>
        </p:nvSpPr>
        <p:spPr bwMode="auto">
          <a:noFill/>
          <a:ln>
            <a:solidFill>
              <a:srgbClr val="000000"/>
            </a:solidFill>
            <a:miter lim="800000"/>
            <a:headEnd/>
            <a:tailEnd/>
          </a:ln>
        </p:spPr>
      </p:sp>
      <p:sp>
        <p:nvSpPr>
          <p:cNvPr id="1894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0FDC6B8-07B0-4068-8696-8B999A2801BE}" type="slidenum">
              <a:rPr lang="en-US" smtClean="0"/>
              <a:pPr>
                <a:defRPr/>
              </a:pPr>
              <a:t>99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p:spPr>
      </p:sp>
      <p:sp>
        <p:nvSpPr>
          <p:cNvPr id="1239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315D870-50AE-453B-AE4E-DF175BE2D6BF}" type="slidenum">
              <a:rPr lang="en-US" smtClean="0"/>
              <a:pPr>
                <a:defRPr/>
              </a:pPr>
              <a:t>20</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noFill/>
          <a:ln>
            <a:solidFill>
              <a:srgbClr val="000000"/>
            </a:solidFill>
            <a:miter lim="800000"/>
            <a:headEnd/>
            <a:tailEnd/>
          </a:ln>
        </p:spPr>
      </p:sp>
      <p:sp>
        <p:nvSpPr>
          <p:cNvPr id="1904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B80A68E-797F-4CE7-892D-91F525E43D28}" type="slidenum">
              <a:rPr lang="en-US" smtClean="0"/>
              <a:pPr>
                <a:defRPr/>
              </a:pPr>
              <a:t>100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lide Image Placeholder 1"/>
          <p:cNvSpPr>
            <a:spLocks noGrp="1" noRot="1" noChangeAspect="1" noTextEdit="1"/>
          </p:cNvSpPr>
          <p:nvPr>
            <p:ph type="sldImg"/>
          </p:nvPr>
        </p:nvSpPr>
        <p:spPr bwMode="auto">
          <a:noFill/>
          <a:ln>
            <a:solidFill>
              <a:srgbClr val="000000"/>
            </a:solidFill>
            <a:miter lim="800000"/>
            <a:headEnd/>
            <a:tailEnd/>
          </a:ln>
        </p:spPr>
      </p:sp>
      <p:sp>
        <p:nvSpPr>
          <p:cNvPr id="187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6A3655-6A17-4530-AF3C-3C2BD882A420}" type="slidenum">
              <a:rPr lang="en-US" smtClean="0"/>
              <a:pPr fontAlgn="base">
                <a:spcBef>
                  <a:spcPct val="0"/>
                </a:spcBef>
                <a:spcAft>
                  <a:spcPct val="0"/>
                </a:spcAft>
                <a:defRPr/>
              </a:pPr>
              <a:t>101</a:t>
            </a:fld>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Slide Image Placeholder 1"/>
          <p:cNvSpPr>
            <a:spLocks noGrp="1" noRot="1" noChangeAspect="1" noTextEdit="1"/>
          </p:cNvSpPr>
          <p:nvPr>
            <p:ph type="sldImg"/>
          </p:nvPr>
        </p:nvSpPr>
        <p:spPr bwMode="auto">
          <a:noFill/>
          <a:ln>
            <a:solidFill>
              <a:srgbClr val="000000"/>
            </a:solidFill>
            <a:miter lim="800000"/>
            <a:headEnd/>
            <a:tailEnd/>
          </a:ln>
        </p:spPr>
      </p:sp>
      <p:sp>
        <p:nvSpPr>
          <p:cNvPr id="191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FD7EA76-1D9C-4A2B-A766-5AAF3A157246}" type="slidenum">
              <a:rPr lang="en-US" smtClean="0"/>
              <a:pPr fontAlgn="base">
                <a:spcBef>
                  <a:spcPct val="0"/>
                </a:spcBef>
                <a:spcAft>
                  <a:spcPct val="0"/>
                </a:spcAft>
                <a:defRPr/>
              </a:pPr>
              <a:t>102</a:t>
            </a:fld>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Slide Image Placeholder 1"/>
          <p:cNvSpPr>
            <a:spLocks noGrp="1" noRot="1" noChangeAspect="1" noTextEdit="1"/>
          </p:cNvSpPr>
          <p:nvPr>
            <p:ph type="sldImg"/>
          </p:nvPr>
        </p:nvSpPr>
        <p:spPr bwMode="auto">
          <a:noFill/>
          <a:ln>
            <a:solidFill>
              <a:srgbClr val="000000"/>
            </a:solidFill>
            <a:miter lim="800000"/>
            <a:headEnd/>
            <a:tailEnd/>
          </a:ln>
        </p:spPr>
      </p:sp>
      <p:sp>
        <p:nvSpPr>
          <p:cNvPr id="1925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5FF92C5-7645-4FA5-89A4-C838A3053E32}" type="slidenum">
              <a:rPr lang="en-US" smtClean="0"/>
              <a:pPr>
                <a:defRPr/>
              </a:pPr>
              <a:t>103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Slide Image Placeholder 1"/>
          <p:cNvSpPr>
            <a:spLocks noGrp="1" noRot="1" noChangeAspect="1" noTextEdit="1"/>
          </p:cNvSpPr>
          <p:nvPr>
            <p:ph type="sldImg"/>
          </p:nvPr>
        </p:nvSpPr>
        <p:spPr bwMode="auto">
          <a:noFill/>
          <a:ln>
            <a:solidFill>
              <a:srgbClr val="000000"/>
            </a:solidFill>
            <a:miter lim="800000"/>
            <a:headEnd/>
            <a:tailEnd/>
          </a:ln>
        </p:spPr>
      </p:sp>
      <p:sp>
        <p:nvSpPr>
          <p:cNvPr id="1935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E32C235-7929-43D3-BD0A-D438AF3DC4D2}" type="slidenum">
              <a:rPr lang="en-US" smtClean="0"/>
              <a:pPr>
                <a:defRPr/>
              </a:pPr>
              <a:t>104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Slide Image Placeholder 1"/>
          <p:cNvSpPr>
            <a:spLocks noGrp="1" noRot="1" noChangeAspect="1" noTextEdit="1"/>
          </p:cNvSpPr>
          <p:nvPr>
            <p:ph type="sldImg"/>
          </p:nvPr>
        </p:nvSpPr>
        <p:spPr bwMode="auto">
          <a:noFill/>
          <a:ln>
            <a:solidFill>
              <a:srgbClr val="000000"/>
            </a:solidFill>
            <a:miter lim="800000"/>
            <a:headEnd/>
            <a:tailEnd/>
          </a:ln>
        </p:spPr>
      </p:sp>
      <p:sp>
        <p:nvSpPr>
          <p:cNvPr id="1945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CD6E643-0DC1-4FA5-962E-6BD5B5C08FA4}" type="slidenum">
              <a:rPr lang="en-US" smtClean="0"/>
              <a:pPr>
                <a:defRPr/>
              </a:pPr>
              <a:t>105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Slide Image Placeholder 1"/>
          <p:cNvSpPr>
            <a:spLocks noGrp="1" noRot="1" noChangeAspect="1" noTextEdit="1"/>
          </p:cNvSpPr>
          <p:nvPr>
            <p:ph type="sldImg"/>
          </p:nvPr>
        </p:nvSpPr>
        <p:spPr bwMode="auto">
          <a:noFill/>
          <a:ln>
            <a:solidFill>
              <a:srgbClr val="000000"/>
            </a:solidFill>
            <a:miter lim="800000"/>
            <a:headEnd/>
            <a:tailEnd/>
          </a:ln>
        </p:spPr>
      </p:sp>
      <p:sp>
        <p:nvSpPr>
          <p:cNvPr id="1955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DE94F9B-2470-44D8-B59B-77F592A809A5}" type="slidenum">
              <a:rPr lang="en-US" smtClean="0"/>
              <a:pPr>
                <a:defRPr/>
              </a:pPr>
              <a:t>106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Slide Image Placeholder 1"/>
          <p:cNvSpPr>
            <a:spLocks noGrp="1" noRot="1" noChangeAspect="1" noTextEdit="1"/>
          </p:cNvSpPr>
          <p:nvPr>
            <p:ph type="sldImg"/>
          </p:nvPr>
        </p:nvSpPr>
        <p:spPr bwMode="auto">
          <a:noFill/>
          <a:ln>
            <a:solidFill>
              <a:srgbClr val="000000"/>
            </a:solidFill>
            <a:miter lim="800000"/>
            <a:headEnd/>
            <a:tailEnd/>
          </a:ln>
        </p:spPr>
      </p:sp>
      <p:sp>
        <p:nvSpPr>
          <p:cNvPr id="1966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9D299DC-EC4E-40AD-B6CD-BE0E916D8810}" type="slidenum">
              <a:rPr lang="en-US" smtClean="0"/>
              <a:pPr>
                <a:defRPr/>
              </a:pPr>
              <a:t>107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Slide Image Placeholder 1"/>
          <p:cNvSpPr>
            <a:spLocks noGrp="1" noRot="1" noChangeAspect="1" noTextEdit="1"/>
          </p:cNvSpPr>
          <p:nvPr>
            <p:ph type="sldImg"/>
          </p:nvPr>
        </p:nvSpPr>
        <p:spPr bwMode="auto">
          <a:noFill/>
          <a:ln>
            <a:solidFill>
              <a:srgbClr val="000000"/>
            </a:solidFill>
            <a:miter lim="800000"/>
            <a:headEnd/>
            <a:tailEnd/>
          </a:ln>
        </p:spPr>
      </p:sp>
      <p:sp>
        <p:nvSpPr>
          <p:cNvPr id="197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82701AD-556C-40AE-B8A6-1755F2EBE0EC}" type="slidenum">
              <a:rPr lang="en-US" smtClean="0"/>
              <a:pPr>
                <a:defRPr/>
              </a:pPr>
              <a:t>108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Slide Image Placeholder 1"/>
          <p:cNvSpPr>
            <a:spLocks noGrp="1" noRot="1" noChangeAspect="1" noTextEdit="1"/>
          </p:cNvSpPr>
          <p:nvPr>
            <p:ph type="sldImg"/>
          </p:nvPr>
        </p:nvSpPr>
        <p:spPr bwMode="auto">
          <a:noFill/>
          <a:ln>
            <a:solidFill>
              <a:srgbClr val="000000"/>
            </a:solidFill>
            <a:miter lim="800000"/>
            <a:headEnd/>
            <a:tailEnd/>
          </a:ln>
        </p:spPr>
      </p:sp>
      <p:sp>
        <p:nvSpPr>
          <p:cNvPr id="1986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DBE7F12-225D-40AE-9347-218823ED7157}" type="slidenum">
              <a:rPr lang="en-US" smtClean="0"/>
              <a:pPr>
                <a:defRPr/>
              </a:pPr>
              <a:t>109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p:spPr>
      </p:sp>
      <p:sp>
        <p:nvSpPr>
          <p:cNvPr id="1249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AEC39E65-4E61-4118-9DE8-A72DDE520F35}" type="slidenum">
              <a:rPr lang="en-US" smtClean="0"/>
              <a:pPr>
                <a:defRPr/>
              </a:pPr>
              <a:t>22</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Slide Image Placeholder 1"/>
          <p:cNvSpPr>
            <a:spLocks noGrp="1" noRot="1" noChangeAspect="1" noTextEdit="1"/>
          </p:cNvSpPr>
          <p:nvPr>
            <p:ph type="sldImg"/>
          </p:nvPr>
        </p:nvSpPr>
        <p:spPr bwMode="auto">
          <a:noFill/>
          <a:ln>
            <a:solidFill>
              <a:srgbClr val="000000"/>
            </a:solidFill>
            <a:miter lim="800000"/>
            <a:headEnd/>
            <a:tailEnd/>
          </a:ln>
        </p:spPr>
      </p:sp>
      <p:sp>
        <p:nvSpPr>
          <p:cNvPr id="199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F073472-8C23-4B67-909A-793759787ECA}" type="slidenum">
              <a:rPr lang="en-US" smtClean="0"/>
              <a:pPr fontAlgn="base">
                <a:spcBef>
                  <a:spcPct val="0"/>
                </a:spcBef>
                <a:spcAft>
                  <a:spcPct val="0"/>
                </a:spcAft>
                <a:defRPr/>
              </a:pPr>
              <a:t>110</a:t>
            </a:fld>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bwMode="auto">
          <a:noFill/>
          <a:ln>
            <a:solidFill>
              <a:srgbClr val="000000"/>
            </a:solidFill>
            <a:miter lim="800000"/>
            <a:headEnd/>
            <a:tailEnd/>
          </a:ln>
        </p:spPr>
      </p:sp>
      <p:sp>
        <p:nvSpPr>
          <p:cNvPr id="166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353D886-C778-47F8-9876-9F44B530D4A7}" type="slidenum">
              <a:rPr lang="en-US" smtClean="0"/>
              <a:pPr>
                <a:defRPr/>
              </a:pPr>
              <a:t>111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p:cNvSpPr>
            <a:spLocks noGrp="1" noRot="1" noChangeAspect="1" noTextEdit="1"/>
          </p:cNvSpPr>
          <p:nvPr>
            <p:ph type="sldImg"/>
          </p:nvPr>
        </p:nvSpPr>
        <p:spPr bwMode="auto">
          <a:noFill/>
          <a:ln>
            <a:solidFill>
              <a:srgbClr val="000000"/>
            </a:solidFill>
            <a:miter lim="800000"/>
            <a:headEnd/>
            <a:tailEnd/>
          </a:ln>
        </p:spPr>
      </p:sp>
      <p:sp>
        <p:nvSpPr>
          <p:cNvPr id="1679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BA13E76-F45C-43EE-B20D-CF56B2A8C4E7}" type="slidenum">
              <a:rPr lang="en-US" smtClean="0"/>
              <a:pPr>
                <a:defRPr/>
              </a:pPr>
              <a:t>113</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bwMode="auto">
          <a:noFill/>
          <a:ln>
            <a:solidFill>
              <a:srgbClr val="000000"/>
            </a:solidFill>
            <a:miter lim="800000"/>
            <a:headEnd/>
            <a:tailEnd/>
          </a:ln>
        </p:spPr>
      </p:sp>
      <p:sp>
        <p:nvSpPr>
          <p:cNvPr id="1689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3CE25F18-5511-436B-B1B1-C3B06301032B}" type="slidenum">
              <a:rPr lang="en-US" smtClean="0"/>
              <a:pPr>
                <a:defRPr/>
              </a:pPr>
              <a:t>114</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Image Placeholder 1"/>
          <p:cNvSpPr>
            <a:spLocks noGrp="1" noRot="1" noChangeAspect="1" noTextEdit="1"/>
          </p:cNvSpPr>
          <p:nvPr>
            <p:ph type="sldImg"/>
          </p:nvPr>
        </p:nvSpPr>
        <p:spPr bwMode="auto">
          <a:noFill/>
          <a:ln>
            <a:solidFill>
              <a:srgbClr val="000000"/>
            </a:solidFill>
            <a:miter lim="800000"/>
            <a:headEnd/>
            <a:tailEnd/>
          </a:ln>
        </p:spPr>
      </p:sp>
      <p:sp>
        <p:nvSpPr>
          <p:cNvPr id="1699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4944D94-984C-4D50-BEE9-B9E485999613}" type="slidenum">
              <a:rPr lang="en-US" smtClean="0"/>
              <a:pPr>
                <a:defRPr/>
              </a:pPr>
              <a:t>115</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bwMode="auto">
          <a:noFill/>
          <a:ln>
            <a:solidFill>
              <a:srgbClr val="000000"/>
            </a:solidFill>
            <a:miter lim="800000"/>
            <a:headEnd/>
            <a:tailEnd/>
          </a:ln>
        </p:spPr>
      </p:sp>
      <p:sp>
        <p:nvSpPr>
          <p:cNvPr id="1710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7924770-29D4-4000-A618-6F3A19CAE12F}" type="slidenum">
              <a:rPr lang="en-US" smtClean="0"/>
              <a:pPr>
                <a:defRPr/>
              </a:pPr>
              <a:t>116</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noFill/>
          <a:ln>
            <a:solidFill>
              <a:srgbClr val="000000"/>
            </a:solidFill>
            <a:miter lim="800000"/>
            <a:headEnd/>
            <a:tailEnd/>
          </a:ln>
        </p:spPr>
      </p:sp>
      <p:sp>
        <p:nvSpPr>
          <p:cNvPr id="172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88DCA1C-FF99-44EA-8991-A9FD1184E55E}" type="slidenum">
              <a:rPr lang="en-US" smtClean="0"/>
              <a:pPr>
                <a:defRPr/>
              </a:pPr>
              <a:t>117</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bwMode="auto">
          <a:noFill/>
          <a:ln>
            <a:solidFill>
              <a:srgbClr val="000000"/>
            </a:solidFill>
            <a:miter lim="800000"/>
            <a:headEnd/>
            <a:tailEnd/>
          </a:ln>
        </p:spPr>
      </p:sp>
      <p:sp>
        <p:nvSpPr>
          <p:cNvPr id="173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83D46326-4882-4C7A-87F4-99318DA621F3}" type="slidenum">
              <a:rPr lang="en-US" smtClean="0"/>
              <a:pPr>
                <a:defRPr/>
              </a:pPr>
              <a:t>118</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bwMode="auto">
          <a:noFill/>
          <a:ln>
            <a:solidFill>
              <a:srgbClr val="000000"/>
            </a:solidFill>
            <a:miter lim="800000"/>
            <a:headEnd/>
            <a:tailEnd/>
          </a:ln>
        </p:spPr>
      </p:sp>
      <p:sp>
        <p:nvSpPr>
          <p:cNvPr id="1740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15D7894-99EE-4082-B43A-B564D3477080}" type="slidenum">
              <a:rPr lang="en-US" smtClean="0"/>
              <a:pPr>
                <a:defRPr/>
              </a:pPr>
              <a:t>119</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lide Image Placeholder 1"/>
          <p:cNvSpPr>
            <a:spLocks noGrp="1" noRot="1" noChangeAspect="1" noTextEdit="1"/>
          </p:cNvSpPr>
          <p:nvPr>
            <p:ph type="sldImg"/>
          </p:nvPr>
        </p:nvSpPr>
        <p:spPr bwMode="auto">
          <a:noFill/>
          <a:ln>
            <a:solidFill>
              <a:srgbClr val="000000"/>
            </a:solidFill>
            <a:miter lim="800000"/>
            <a:headEnd/>
            <a:tailEnd/>
          </a:ln>
        </p:spPr>
      </p:sp>
      <p:sp>
        <p:nvSpPr>
          <p:cNvPr id="1751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F9EE908-4655-4045-81D5-CA7F0E6F080D}" type="slidenum">
              <a:rPr lang="en-US" smtClean="0"/>
              <a:pPr>
                <a:defRPr/>
              </a:pPr>
              <a:t>120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p:spPr>
      </p:sp>
      <p:sp>
        <p:nvSpPr>
          <p:cNvPr id="1259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56F83B9-6666-4BA1-A872-6EACA4E6FBA6}" type="slidenum">
              <a:rPr lang="en-US" smtClean="0"/>
              <a:pPr>
                <a:defRPr/>
              </a:pPr>
              <a:t>24</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p:spPr>
      </p:sp>
      <p:sp>
        <p:nvSpPr>
          <p:cNvPr id="176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E9ECEAD-53EE-4975-90B4-3AD0B809D847}" type="slidenum">
              <a:rPr lang="en-US" smtClean="0"/>
              <a:pPr>
                <a:defRPr/>
              </a:pPr>
              <a:t>121</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p:spPr>
      </p:sp>
      <p:sp>
        <p:nvSpPr>
          <p:cNvPr id="177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E9706CDA-FB47-45E9-8742-04E831EEE914}" type="slidenum">
              <a:rPr lang="en-US" smtClean="0"/>
              <a:pPr>
                <a:defRPr/>
              </a:pPr>
              <a:t>126</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noTextEdit="1"/>
          </p:cNvSpPr>
          <p:nvPr>
            <p:ph type="sldImg"/>
          </p:nvPr>
        </p:nvSpPr>
        <p:spPr bwMode="auto">
          <a:noFill/>
          <a:ln>
            <a:solidFill>
              <a:srgbClr val="000000"/>
            </a:solidFill>
            <a:miter lim="800000"/>
            <a:headEnd/>
            <a:tailEnd/>
          </a:ln>
        </p:spPr>
      </p:sp>
      <p:sp>
        <p:nvSpPr>
          <p:cNvPr id="178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C0EEC85-0A42-4AAF-A8FD-BC14F321926A}" type="slidenum">
              <a:rPr lang="en-US" smtClean="0"/>
              <a:pPr>
                <a:defRPr/>
              </a:pPr>
              <a:t>127</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Image Placeholder 1"/>
          <p:cNvSpPr>
            <a:spLocks noGrp="1" noRot="1" noChangeAspect="1" noTextEdit="1"/>
          </p:cNvSpPr>
          <p:nvPr>
            <p:ph type="sldImg"/>
          </p:nvPr>
        </p:nvSpPr>
        <p:spPr bwMode="auto">
          <a:noFill/>
          <a:ln>
            <a:solidFill>
              <a:srgbClr val="000000"/>
            </a:solidFill>
            <a:miter lim="800000"/>
            <a:headEnd/>
            <a:tailEnd/>
          </a:ln>
        </p:spPr>
      </p:sp>
      <p:sp>
        <p:nvSpPr>
          <p:cNvPr id="179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DA17EA5-9399-479F-8C45-3B128500A3D5}" type="slidenum">
              <a:rPr lang="en-US" smtClean="0"/>
              <a:pPr>
                <a:defRPr/>
              </a:pPr>
              <a:t>128</a:t>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noTextEdit="1"/>
          </p:cNvSpPr>
          <p:nvPr>
            <p:ph type="sldImg"/>
          </p:nvPr>
        </p:nvSpPr>
        <p:spPr bwMode="auto">
          <a:noFill/>
          <a:ln>
            <a:solidFill>
              <a:srgbClr val="000000"/>
            </a:solidFill>
            <a:miter lim="800000"/>
            <a:headEnd/>
            <a:tailEnd/>
          </a:ln>
        </p:spPr>
      </p:sp>
      <p:sp>
        <p:nvSpPr>
          <p:cNvPr id="1802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E2CAD7F-3A71-4463-BC08-B47A59AD00D6}" type="slidenum">
              <a:rPr lang="en-US" smtClean="0"/>
              <a:pPr>
                <a:defRPr/>
              </a:pPr>
              <a:t>129</a:t>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Image Placeholder 1"/>
          <p:cNvSpPr>
            <a:spLocks noGrp="1" noRot="1" noChangeAspect="1" noTextEdit="1"/>
          </p:cNvSpPr>
          <p:nvPr>
            <p:ph type="sldImg"/>
          </p:nvPr>
        </p:nvSpPr>
        <p:spPr bwMode="auto">
          <a:noFill/>
          <a:ln>
            <a:solidFill>
              <a:srgbClr val="000000"/>
            </a:solidFill>
            <a:miter lim="800000"/>
            <a:headEnd/>
            <a:tailEnd/>
          </a:ln>
        </p:spPr>
      </p:sp>
      <p:sp>
        <p:nvSpPr>
          <p:cNvPr id="1812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81247DC-E19B-4F6C-8D8B-D54DF6E66203}" type="slidenum">
              <a:rPr lang="en-US" smtClean="0"/>
              <a:pPr>
                <a:defRPr/>
              </a:pPr>
              <a:t>130</a:t>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lide Image Placeholder 1"/>
          <p:cNvSpPr>
            <a:spLocks noGrp="1" noRot="1" noChangeAspect="1" noTextEdit="1"/>
          </p:cNvSpPr>
          <p:nvPr>
            <p:ph type="sldImg"/>
          </p:nvPr>
        </p:nvSpPr>
        <p:spPr bwMode="auto">
          <a:noFill/>
          <a:ln>
            <a:solidFill>
              <a:srgbClr val="000000"/>
            </a:solidFill>
            <a:miter lim="800000"/>
            <a:headEnd/>
            <a:tailEnd/>
          </a:ln>
        </p:spPr>
      </p:sp>
      <p:sp>
        <p:nvSpPr>
          <p:cNvPr id="182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411DB054-3CC2-47B9-84E2-D55AB9672A06}" type="slidenum">
              <a:rPr lang="en-US" smtClean="0"/>
              <a:pPr>
                <a:defRPr/>
              </a:pPr>
              <a:t>131</a:t>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bwMode="auto">
          <a:noFill/>
          <a:ln>
            <a:solidFill>
              <a:srgbClr val="000000"/>
            </a:solidFill>
            <a:miter lim="800000"/>
            <a:headEnd/>
            <a:tailEnd/>
          </a:ln>
        </p:spPr>
      </p:sp>
      <p:sp>
        <p:nvSpPr>
          <p:cNvPr id="183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028262F-FF58-4C2F-8C02-4FD10A6EF434}" type="slidenum">
              <a:rPr lang="en-US" smtClean="0"/>
              <a:pPr>
                <a:defRPr/>
              </a:pPr>
              <a:t>132</a:t>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Slide Image Placeholder 1"/>
          <p:cNvSpPr>
            <a:spLocks noGrp="1" noRot="1" noChangeAspect="1" noTextEdit="1"/>
          </p:cNvSpPr>
          <p:nvPr>
            <p:ph type="sldImg"/>
          </p:nvPr>
        </p:nvSpPr>
        <p:spPr bwMode="auto">
          <a:noFill/>
          <a:ln>
            <a:solidFill>
              <a:srgbClr val="000000"/>
            </a:solidFill>
            <a:miter lim="800000"/>
            <a:headEnd/>
            <a:tailEnd/>
          </a:ln>
        </p:spPr>
      </p:sp>
      <p:sp>
        <p:nvSpPr>
          <p:cNvPr id="1843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1B689CC-BE16-405E-A5D3-453251085DF2}" type="slidenum">
              <a:rPr lang="en-US" smtClean="0"/>
              <a:pPr>
                <a:defRPr/>
              </a:pPr>
              <a:t>133</a:t>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Slide Image Placeholder 1"/>
          <p:cNvSpPr>
            <a:spLocks noGrp="1" noRot="1" noChangeAspect="1" noTextEdit="1"/>
          </p:cNvSpPr>
          <p:nvPr>
            <p:ph type="sldImg"/>
          </p:nvPr>
        </p:nvSpPr>
        <p:spPr bwMode="auto">
          <a:noFill/>
          <a:ln>
            <a:solidFill>
              <a:srgbClr val="000000"/>
            </a:solidFill>
            <a:miter lim="800000"/>
            <a:headEnd/>
            <a:tailEnd/>
          </a:ln>
        </p:spPr>
      </p:sp>
      <p:sp>
        <p:nvSpPr>
          <p:cNvPr id="200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FECF0E-EE31-44EB-8728-F7EA7910B3DC}" type="slidenum">
              <a:rPr lang="en-US" smtClean="0"/>
              <a:pPr fontAlgn="base">
                <a:spcBef>
                  <a:spcPct val="0"/>
                </a:spcBef>
                <a:spcAft>
                  <a:spcPct val="0"/>
                </a:spcAft>
                <a:defRPr/>
              </a:pPr>
              <a:t>137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86EF3A5-941F-4C12-A97B-4187B1C6364B}" type="slidenum">
              <a:rPr lang="en-US" smtClean="0"/>
              <a:pPr>
                <a:defRPr/>
              </a:pPr>
              <a:t>26</a:t>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Slide Image Placeholder 1"/>
          <p:cNvSpPr>
            <a:spLocks noGrp="1" noRot="1" noChangeAspect="1" noTextEdit="1"/>
          </p:cNvSpPr>
          <p:nvPr>
            <p:ph type="sldImg"/>
          </p:nvPr>
        </p:nvSpPr>
        <p:spPr bwMode="auto">
          <a:noFill/>
          <a:ln>
            <a:solidFill>
              <a:srgbClr val="000000"/>
            </a:solidFill>
            <a:miter lim="800000"/>
            <a:headEnd/>
            <a:tailEnd/>
          </a:ln>
        </p:spPr>
      </p:sp>
      <p:sp>
        <p:nvSpPr>
          <p:cNvPr id="2017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D4383C0-88C5-4519-910E-11594769E7F1}" type="slidenum">
              <a:rPr lang="en-US" smtClean="0"/>
              <a:pPr>
                <a:defRPr/>
              </a:pPr>
              <a:t>139</a:t>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Slide Image Placeholder 1"/>
          <p:cNvSpPr>
            <a:spLocks noGrp="1" noRot="1" noChangeAspect="1" noTextEdit="1"/>
          </p:cNvSpPr>
          <p:nvPr>
            <p:ph type="sldImg"/>
          </p:nvPr>
        </p:nvSpPr>
        <p:spPr bwMode="auto">
          <a:noFill/>
          <a:ln>
            <a:solidFill>
              <a:srgbClr val="000000"/>
            </a:solidFill>
            <a:miter lim="800000"/>
            <a:headEnd/>
            <a:tailEnd/>
          </a:ln>
        </p:spPr>
      </p:sp>
      <p:sp>
        <p:nvSpPr>
          <p:cNvPr id="202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5EA6B490-F39B-4063-8F02-681B6B844415}" type="slidenum">
              <a:rPr lang="en-US" smtClean="0"/>
              <a:pPr>
                <a:defRPr/>
              </a:pPr>
              <a:t>141</a:t>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Slide Image Placeholder 1"/>
          <p:cNvSpPr>
            <a:spLocks noGrp="1" noRot="1" noChangeAspect="1" noTextEdit="1"/>
          </p:cNvSpPr>
          <p:nvPr>
            <p:ph type="sldImg"/>
          </p:nvPr>
        </p:nvSpPr>
        <p:spPr bwMode="auto">
          <a:noFill/>
          <a:ln>
            <a:solidFill>
              <a:srgbClr val="000000"/>
            </a:solidFill>
            <a:miter lim="800000"/>
            <a:headEnd/>
            <a:tailEnd/>
          </a:ln>
        </p:spPr>
      </p:sp>
      <p:sp>
        <p:nvSpPr>
          <p:cNvPr id="203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8A5CF3B8-8FF3-42B5-A0E2-DA789FA3A5BE}" type="slidenum">
              <a:rPr lang="en-US" smtClean="0"/>
              <a:pPr>
                <a:defRPr/>
              </a:pPr>
              <a:t>145</a:t>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559C502-350D-447E-B052-2C5BF7ECA110}" type="slidenum">
              <a:rPr lang="en-US" smtClean="0"/>
              <a:pPr fontAlgn="base">
                <a:spcBef>
                  <a:spcPct val="0"/>
                </a:spcBef>
                <a:spcAft>
                  <a:spcPct val="0"/>
                </a:spcAft>
                <a:defRPr/>
              </a:pPr>
              <a:t>153</a:t>
            </a:fld>
            <a:endParaRPr lang="en-US"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Slide Image Placeholder 1"/>
          <p:cNvSpPr>
            <a:spLocks noGrp="1" noRot="1" noChangeAspect="1" noTextEdit="1"/>
          </p:cNvSpPr>
          <p:nvPr>
            <p:ph type="sldImg"/>
          </p:nvPr>
        </p:nvSpPr>
        <p:spPr bwMode="auto">
          <a:noFill/>
          <a:ln>
            <a:solidFill>
              <a:srgbClr val="000000"/>
            </a:solidFill>
            <a:miter lim="800000"/>
            <a:headEnd/>
            <a:tailEnd/>
          </a:ln>
        </p:spPr>
      </p:sp>
      <p:sp>
        <p:nvSpPr>
          <p:cNvPr id="206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C7CA18D-DA42-4D5C-9996-6C6E0FB63925}" type="slidenum">
              <a:rPr lang="en-US" smtClean="0"/>
              <a:pPr fontAlgn="base">
                <a:spcBef>
                  <a:spcPct val="0"/>
                </a:spcBef>
                <a:spcAft>
                  <a:spcPct val="0"/>
                </a:spcAft>
                <a:defRPr/>
              </a:pPr>
              <a:t>161</a:t>
            </a:fld>
            <a:endParaRPr lang="en-US"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Slide Image Placeholder 1"/>
          <p:cNvSpPr>
            <a:spLocks noGrp="1" noRot="1" noChangeAspect="1" noTextEdit="1"/>
          </p:cNvSpPr>
          <p:nvPr>
            <p:ph type="sldImg"/>
          </p:nvPr>
        </p:nvSpPr>
        <p:spPr bwMode="auto">
          <a:noFill/>
          <a:ln>
            <a:solidFill>
              <a:srgbClr val="000000"/>
            </a:solidFill>
            <a:miter lim="800000"/>
            <a:headEnd/>
            <a:tailEnd/>
          </a:ln>
        </p:spPr>
      </p:sp>
      <p:sp>
        <p:nvSpPr>
          <p:cNvPr id="207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CDA50C74-B113-4105-B709-D26D1ED23A53}" type="slidenum">
              <a:rPr lang="en-US" smtClean="0"/>
              <a:pPr>
                <a:defRPr/>
              </a:pPr>
              <a:t>165</a:t>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Slide Image Placeholder 1"/>
          <p:cNvSpPr>
            <a:spLocks noGrp="1" noRot="1" noChangeAspect="1" noTextEdit="1"/>
          </p:cNvSpPr>
          <p:nvPr>
            <p:ph type="sldImg"/>
          </p:nvPr>
        </p:nvSpPr>
        <p:spPr bwMode="auto">
          <a:noFill/>
          <a:ln>
            <a:solidFill>
              <a:srgbClr val="000000"/>
            </a:solidFill>
            <a:miter lim="800000"/>
            <a:headEnd/>
            <a:tailEnd/>
          </a:ln>
        </p:spPr>
      </p:sp>
      <p:sp>
        <p:nvSpPr>
          <p:cNvPr id="208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51777FC1-DC5F-40E8-A25D-6D76ECB9A2C4}" type="slidenum">
              <a:rPr lang="en-US" smtClean="0"/>
              <a:pPr>
                <a:defRPr/>
              </a:pPr>
              <a:t>166</a:t>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p:cNvSpPr>
            <a:spLocks noGrp="1" noRot="1" noChangeAspect="1" noTextEdit="1"/>
          </p:cNvSpPr>
          <p:nvPr>
            <p:ph type="sldImg"/>
          </p:nvPr>
        </p:nvSpPr>
        <p:spPr bwMode="auto">
          <a:noFill/>
          <a:ln>
            <a:solidFill>
              <a:srgbClr val="000000"/>
            </a:solidFill>
            <a:miter lim="800000"/>
            <a:headEnd/>
            <a:tailEnd/>
          </a:ln>
        </p:spPr>
      </p:sp>
      <p:sp>
        <p:nvSpPr>
          <p:cNvPr id="2099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BAB718-4E70-4113-8C7A-39DDBF568EEA}" type="slidenum">
              <a:rPr lang="en-US" smtClean="0"/>
              <a:pPr fontAlgn="base">
                <a:spcBef>
                  <a:spcPct val="0"/>
                </a:spcBef>
                <a:spcAft>
                  <a:spcPct val="0"/>
                </a:spcAft>
                <a:defRPr/>
              </a:pPr>
              <a:t>171</a:t>
            </a:fld>
            <a:endParaRPr lang="en-US"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Slide Image Placeholder 1"/>
          <p:cNvSpPr>
            <a:spLocks noGrp="1" noRot="1" noChangeAspect="1" noTextEdit="1"/>
          </p:cNvSpPr>
          <p:nvPr>
            <p:ph type="sldImg"/>
          </p:nvPr>
        </p:nvSpPr>
        <p:spPr bwMode="auto">
          <a:noFill/>
          <a:ln>
            <a:solidFill>
              <a:srgbClr val="000000"/>
            </a:solidFill>
            <a:miter lim="800000"/>
            <a:headEnd/>
            <a:tailEnd/>
          </a:ln>
        </p:spPr>
      </p:sp>
      <p:sp>
        <p:nvSpPr>
          <p:cNvPr id="210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04E670CB-3306-4E25-A6CE-46A8CA4E9154}" type="slidenum">
              <a:rPr lang="en-US" smtClean="0"/>
              <a:pPr>
                <a:defRPr/>
              </a:pPr>
              <a:t>172</a:t>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Slide Image Placeholder 1"/>
          <p:cNvSpPr>
            <a:spLocks noGrp="1" noRot="1" noChangeAspect="1" noTextEdit="1"/>
          </p:cNvSpPr>
          <p:nvPr>
            <p:ph type="sldImg"/>
          </p:nvPr>
        </p:nvSpPr>
        <p:spPr bwMode="auto">
          <a:noFill/>
          <a:ln>
            <a:solidFill>
              <a:srgbClr val="000000"/>
            </a:solidFill>
            <a:miter lim="800000"/>
            <a:headEnd/>
            <a:tailEnd/>
          </a:ln>
        </p:spPr>
      </p:sp>
      <p:sp>
        <p:nvSpPr>
          <p:cNvPr id="2119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F0DE525-5138-4BC1-B304-59A4B9A5E4FA}" type="slidenum">
              <a:rPr lang="en-US" smtClean="0"/>
              <a:pPr>
                <a:defRPr/>
              </a:pPr>
              <a:t>174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p:spPr>
      </p:sp>
      <p:sp>
        <p:nvSpPr>
          <p:cNvPr id="1280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586D0AC-1E2E-4383-ABEA-FECF6403D1DF}" type="slidenum">
              <a:rPr lang="en-US" smtClean="0"/>
              <a:pPr>
                <a:defRPr/>
              </a:pPr>
              <a:t>29</a:t>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Slide Image Placeholder 1"/>
          <p:cNvSpPr>
            <a:spLocks noGrp="1" noRot="1" noChangeAspect="1" noTextEdit="1"/>
          </p:cNvSpPr>
          <p:nvPr>
            <p:ph type="sldImg"/>
          </p:nvPr>
        </p:nvSpPr>
        <p:spPr bwMode="auto">
          <a:noFill/>
          <a:ln>
            <a:solidFill>
              <a:srgbClr val="000000"/>
            </a:solidFill>
            <a:miter lim="800000"/>
            <a:headEnd/>
            <a:tailEnd/>
          </a:ln>
        </p:spPr>
      </p:sp>
      <p:sp>
        <p:nvSpPr>
          <p:cNvPr id="212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192AAC-273B-4A6A-9F0D-6F52FBDEC4B7}" type="slidenum">
              <a:rPr lang="en-US" smtClean="0"/>
              <a:pPr fontAlgn="base">
                <a:spcBef>
                  <a:spcPct val="0"/>
                </a:spcBef>
                <a:spcAft>
                  <a:spcPct val="0"/>
                </a:spcAft>
                <a:defRPr/>
              </a:pPr>
              <a:t>175</a:t>
            </a:fld>
            <a:endParaRPr lang="en-US"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Slide Image Placeholder 1"/>
          <p:cNvSpPr>
            <a:spLocks noGrp="1" noRot="1" noChangeAspect="1" noTextEdit="1"/>
          </p:cNvSpPr>
          <p:nvPr>
            <p:ph type="sldImg"/>
          </p:nvPr>
        </p:nvSpPr>
        <p:spPr bwMode="auto">
          <a:noFill/>
          <a:ln>
            <a:solidFill>
              <a:srgbClr val="000000"/>
            </a:solidFill>
            <a:miter lim="800000"/>
            <a:headEnd/>
            <a:tailEnd/>
          </a:ln>
        </p:spPr>
      </p:sp>
      <p:sp>
        <p:nvSpPr>
          <p:cNvPr id="2140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B08372B-C232-4EF9-8F79-6D705E708918}" type="slidenum">
              <a:rPr lang="en-US" smtClean="0"/>
              <a:pPr>
                <a:defRPr/>
              </a:pPr>
              <a:t>177</a:t>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Slide Image Placeholder 1"/>
          <p:cNvSpPr>
            <a:spLocks noGrp="1" noRot="1" noChangeAspect="1" noTextEdit="1"/>
          </p:cNvSpPr>
          <p:nvPr>
            <p:ph type="sldImg"/>
          </p:nvPr>
        </p:nvSpPr>
        <p:spPr bwMode="auto">
          <a:noFill/>
          <a:ln>
            <a:solidFill>
              <a:srgbClr val="000000"/>
            </a:solidFill>
            <a:miter lim="800000"/>
            <a:headEnd/>
            <a:tailEnd/>
          </a:ln>
        </p:spPr>
      </p:sp>
      <p:sp>
        <p:nvSpPr>
          <p:cNvPr id="2150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B85989C-2C9D-4DEF-9AAE-1823FCAC7AC9}" type="slidenum">
              <a:rPr lang="en-US" smtClean="0"/>
              <a:pPr>
                <a:defRPr/>
              </a:pPr>
              <a:t>178</a:t>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Slide Image Placeholder 1"/>
          <p:cNvSpPr>
            <a:spLocks noGrp="1" noRot="1" noChangeAspect="1" noTextEdit="1"/>
          </p:cNvSpPr>
          <p:nvPr>
            <p:ph type="sldImg"/>
          </p:nvPr>
        </p:nvSpPr>
        <p:spPr bwMode="auto">
          <a:noFill/>
          <a:ln>
            <a:solidFill>
              <a:srgbClr val="000000"/>
            </a:solidFill>
            <a:miter lim="800000"/>
            <a:headEnd/>
            <a:tailEnd/>
          </a:ln>
        </p:spPr>
      </p:sp>
      <p:sp>
        <p:nvSpPr>
          <p:cNvPr id="216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18EB0F2-E8B5-46FF-9B29-1A6AD4EDB0A5}" type="slidenum">
              <a:rPr lang="en-US" smtClean="0"/>
              <a:pPr fontAlgn="base">
                <a:spcBef>
                  <a:spcPct val="0"/>
                </a:spcBef>
                <a:spcAft>
                  <a:spcPct val="0"/>
                </a:spcAft>
                <a:defRPr/>
              </a:pPr>
              <a:t>181</a:t>
            </a:fld>
            <a:endParaRPr lang="en-US"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Slide Image Placeholder 1"/>
          <p:cNvSpPr>
            <a:spLocks noGrp="1" noRot="1" noChangeAspect="1" noTextEdit="1"/>
          </p:cNvSpPr>
          <p:nvPr>
            <p:ph type="sldImg"/>
          </p:nvPr>
        </p:nvSpPr>
        <p:spPr bwMode="auto">
          <a:noFill/>
          <a:ln>
            <a:solidFill>
              <a:srgbClr val="000000"/>
            </a:solidFill>
            <a:miter lim="800000"/>
            <a:headEnd/>
            <a:tailEnd/>
          </a:ln>
        </p:spPr>
      </p:sp>
      <p:sp>
        <p:nvSpPr>
          <p:cNvPr id="217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F14D597-1617-457E-9E58-F52D37BAEC7A}" type="slidenum">
              <a:rPr lang="en-US" smtClean="0"/>
              <a:pPr fontAlgn="base">
                <a:spcBef>
                  <a:spcPct val="0"/>
                </a:spcBef>
                <a:spcAft>
                  <a:spcPct val="0"/>
                </a:spcAft>
                <a:defRPr/>
              </a:pPr>
              <a:t>183</a:t>
            </a:fld>
            <a:endParaRPr lang="en-US"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Slide Image Placeholder 1"/>
          <p:cNvSpPr>
            <a:spLocks noGrp="1" noRot="1" noChangeAspect="1" noTextEdit="1"/>
          </p:cNvSpPr>
          <p:nvPr>
            <p:ph type="sldImg"/>
          </p:nvPr>
        </p:nvSpPr>
        <p:spPr bwMode="auto">
          <a:noFill/>
          <a:ln>
            <a:solidFill>
              <a:srgbClr val="000000"/>
            </a:solidFill>
            <a:miter lim="800000"/>
            <a:headEnd/>
            <a:tailEnd/>
          </a:ln>
        </p:spPr>
      </p:sp>
      <p:sp>
        <p:nvSpPr>
          <p:cNvPr id="218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6E4052-0842-4FD4-93E4-6B75372C1620}" type="slidenum">
              <a:rPr lang="en-US" smtClean="0"/>
              <a:pPr fontAlgn="base">
                <a:spcBef>
                  <a:spcPct val="0"/>
                </a:spcBef>
                <a:spcAft>
                  <a:spcPct val="0"/>
                </a:spcAft>
                <a:defRPr/>
              </a:pPr>
              <a:t>199</a:t>
            </a:fld>
            <a:endParaRPr lang="en-US"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Slide Image Placeholder 1"/>
          <p:cNvSpPr>
            <a:spLocks noGrp="1" noRot="1" noChangeAspect="1" noTextEdit="1"/>
          </p:cNvSpPr>
          <p:nvPr>
            <p:ph type="sldImg"/>
          </p:nvPr>
        </p:nvSpPr>
        <p:spPr bwMode="auto">
          <a:noFill/>
          <a:ln>
            <a:solidFill>
              <a:srgbClr val="000000"/>
            </a:solidFill>
            <a:miter lim="800000"/>
            <a:headEnd/>
            <a:tailEnd/>
          </a:ln>
        </p:spPr>
      </p:sp>
      <p:sp>
        <p:nvSpPr>
          <p:cNvPr id="2191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27EF045-046A-48BF-AE22-F2AD8D7D85ED}" type="slidenum">
              <a:rPr lang="en-US" smtClean="0"/>
              <a:pPr>
                <a:defRPr/>
              </a:pPr>
              <a:t>200</a:t>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Slide Image Placeholder 1"/>
          <p:cNvSpPr>
            <a:spLocks noGrp="1" noRot="1" noChangeAspect="1" noTextEdit="1"/>
          </p:cNvSpPr>
          <p:nvPr>
            <p:ph type="sldImg"/>
          </p:nvPr>
        </p:nvSpPr>
        <p:spPr bwMode="auto">
          <a:noFill/>
          <a:ln>
            <a:solidFill>
              <a:srgbClr val="000000"/>
            </a:solidFill>
            <a:miter lim="800000"/>
            <a:headEnd/>
            <a:tailEnd/>
          </a:ln>
        </p:spPr>
      </p:sp>
      <p:sp>
        <p:nvSpPr>
          <p:cNvPr id="221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7151F92-DCA4-4431-92FB-88A2B291F1BF}" type="slidenum">
              <a:rPr lang="en-US" smtClean="0"/>
              <a:pPr>
                <a:defRPr/>
              </a:pPr>
              <a:t>201</a:t>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Slide Image Placeholder 1"/>
          <p:cNvSpPr>
            <a:spLocks noGrp="1" noRot="1" noChangeAspect="1" noTextEdit="1"/>
          </p:cNvSpPr>
          <p:nvPr>
            <p:ph type="sldImg"/>
          </p:nvPr>
        </p:nvSpPr>
        <p:spPr bwMode="auto">
          <a:noFill/>
          <a:ln>
            <a:solidFill>
              <a:srgbClr val="000000"/>
            </a:solidFill>
            <a:miter lim="800000"/>
            <a:headEnd/>
            <a:tailEnd/>
          </a:ln>
        </p:spPr>
      </p:sp>
      <p:sp>
        <p:nvSpPr>
          <p:cNvPr id="2201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521A4DA-C7D4-4090-94B9-931D91CBBA5B}" type="slidenum">
              <a:rPr lang="en-US" smtClean="0"/>
              <a:pPr>
                <a:defRPr/>
              </a:pPr>
              <a:t>203</a:t>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Slide Image Placeholder 1"/>
          <p:cNvSpPr>
            <a:spLocks noGrp="1" noRot="1" noChangeAspect="1" noTextEdit="1"/>
          </p:cNvSpPr>
          <p:nvPr>
            <p:ph type="sldImg"/>
          </p:nvPr>
        </p:nvSpPr>
        <p:spPr bwMode="auto">
          <a:noFill/>
          <a:ln>
            <a:solidFill>
              <a:srgbClr val="000000"/>
            </a:solidFill>
            <a:miter lim="800000"/>
            <a:headEnd/>
            <a:tailEnd/>
          </a:ln>
        </p:spPr>
      </p:sp>
      <p:sp>
        <p:nvSpPr>
          <p:cNvPr id="2232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68A8C7D-1A0E-42EB-88E6-911069AA800F}" type="slidenum">
              <a:rPr lang="en-US" smtClean="0"/>
              <a:pPr>
                <a:defRPr/>
              </a:pPr>
              <a:t>204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2F07313-EF17-4572-98F0-0A4B96C44F86}" type="datetimeFigureOut">
              <a:rPr lang="en-US"/>
              <a:pPr>
                <a:defRPr/>
              </a:pPr>
              <a:t>3/20/2011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42D774A-E1D4-4666-9E57-67659FCF86C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B572873-93AE-4304-9958-5FE1018EE65E}" type="datetimeFigureOut">
              <a:rPr lang="en-US"/>
              <a:pPr>
                <a:defRPr/>
              </a:pPr>
              <a:t>3/20/2011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6A7F112-DF0B-4F58-80BE-1B75FC0990F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8F619AA-F524-4245-B98A-B036A874B3E4}" type="datetimeFigureOut">
              <a:rPr lang="en-US"/>
              <a:pPr>
                <a:defRPr/>
              </a:pPr>
              <a:t>3/20/2011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0BA459A-FFC7-49E2-8CD7-80A67865771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F8F0D84-8202-46A6-9F4B-C41CAF1D7E8D}" type="datetimeFigureOut">
              <a:rPr lang="en-US"/>
              <a:pPr>
                <a:defRPr/>
              </a:pPr>
              <a:t>3/20/2011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C8EE8BB-51AA-4E10-A468-95E493E6EB4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8DCD3BF-8E97-4EDF-A211-6BD1B7DB690E}" type="datetimeFigureOut">
              <a:rPr lang="en-US"/>
              <a:pPr>
                <a:defRPr/>
              </a:pPr>
              <a:t>3/20/2011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2397ED0-0C99-4F84-A47F-A9FA1485BC7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078193A-2576-4D1F-BEAD-6448DE23E992}" type="datetimeFigureOut">
              <a:rPr lang="en-US"/>
              <a:pPr>
                <a:defRPr/>
              </a:pPr>
              <a:t>3/20/2011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1D4D087-C014-433A-87A6-5F32F290CC7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6199D3D-0BBC-433B-A236-E47733B28254}" type="datetimeFigureOut">
              <a:rPr lang="en-US"/>
              <a:pPr>
                <a:defRPr/>
              </a:pPr>
              <a:t>3/20/2011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0286C8D-58A8-49B4-AC5B-421D56F969C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EC03D24-EA38-4D6B-A81F-DC91D83AF206}" type="datetimeFigureOut">
              <a:rPr lang="en-US"/>
              <a:pPr>
                <a:defRPr/>
              </a:pPr>
              <a:t>3/20/2011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1A328F7-57D2-4B33-AB89-3AB3CB61C2A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DF4DC42-C9E9-4774-8952-589662C23C30}" type="datetimeFigureOut">
              <a:rPr lang="en-US"/>
              <a:pPr>
                <a:defRPr/>
              </a:pPr>
              <a:t>3/20/2011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8DE9F62-B9CE-48FB-B5F1-23C5C8E6E34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320FAE9-4836-4390-9705-53A31C53570C}" type="datetimeFigureOut">
              <a:rPr lang="en-US"/>
              <a:pPr>
                <a:defRPr/>
              </a:pPr>
              <a:t>3/20/2011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1EC15B5-C9F0-46B1-82EB-55ECB3E547D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A69BF74-1714-4B62-AD68-FF357BD8E6F1}" type="datetimeFigureOut">
              <a:rPr lang="en-US"/>
              <a:pPr>
                <a:defRPr/>
              </a:pPr>
              <a:t>3/20/2011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4D5318C-74A8-4F46-971C-C74A3BE291F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5267605-D885-4AB2-A597-2740420D4847}" type="datetimeFigureOut">
              <a:rPr lang="en-US"/>
              <a:pPr>
                <a:defRPr/>
              </a:pPr>
              <a:t>3/20/2011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A7C2DE7-1B62-4053-BD70-01C34F6F3D2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3" Type="http://schemas.openxmlformats.org/officeDocument/2006/relationships/hyperlink" Target="http://en.wikipedia.org/wiki/Voter_ID" TargetMode="External"/><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3" Type="http://schemas.openxmlformats.org/officeDocument/2006/relationships/hyperlink" Target="http://en.wikipedia.org/wiki/Fifteenth_Amendment_to_the_United_States_Constitution" TargetMode="External"/><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3" Type="http://schemas.openxmlformats.org/officeDocument/2006/relationships/hyperlink" Target="http://en.wikipedia.org/wiki/Nineteenth_Amendment_to_the_United_States_Constitution" TargetMode="External"/><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3" Type="http://schemas.openxmlformats.org/officeDocument/2006/relationships/hyperlink" Target="http://en.wikipedia.org/wiki/Twenty-fourth_Amendment_to_the_United_States_Constitution" TargetMode="External"/><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3" Type="http://schemas.openxmlformats.org/officeDocument/2006/relationships/hyperlink" Target="http://en.wikipedia.org/wiki/Twenty-sixth_Amendment_to_the_United_States_Constitution" TargetMode="External"/><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3" Type="http://schemas.openxmlformats.org/officeDocument/2006/relationships/hyperlink" Target="http://en.wikipedia.org/wiki/Gerrymandering" TargetMode="External"/><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en.wikipedia.org/wiki/Gerrymandering#Origin_of_the_term" TargetMode="External"/><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3" Type="http://schemas.openxmlformats.org/officeDocument/2006/relationships/hyperlink" Target="http://en.wikipedia.org/wiki/Baker_v_carr" TargetMode="External"/><Relationship Id="rId2" Type="http://schemas.openxmlformats.org/officeDocument/2006/relationships/notesSlide" Target="../notesSlides/notesSlide64.xml"/><Relationship Id="rId1" Type="http://schemas.openxmlformats.org/officeDocument/2006/relationships/slideLayout" Target="../slideLayouts/slideLayout6.xml"/><Relationship Id="rId4" Type="http://schemas.openxmlformats.org/officeDocument/2006/relationships/hyperlink" Target="http://en.wikipedia.org/wiki/Reynolds_v._Sims" TargetMode="External"/></Relationships>
</file>

<file path=ppt/slides/_rels/slide116.xml.rels><?xml version="1.0" encoding="UTF-8" standalone="yes"?>
<Relationships xmlns="http://schemas.openxmlformats.org/package/2006/relationships"><Relationship Id="rId3" Type="http://schemas.openxmlformats.org/officeDocument/2006/relationships/hyperlink" Target="http://www.tlc.state.tx.us/redist/redist.htm" TargetMode="External"/><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3" Type="http://schemas.openxmlformats.org/officeDocument/2006/relationships/hyperlink" Target="http://en.wikipedia.org/wiki/Gerrymandering#Packing_and_cracking" TargetMode="External"/><Relationship Id="rId2" Type="http://schemas.openxmlformats.org/officeDocument/2006/relationships/notesSlide" Target="../notesSlides/notesSlide6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3" Type="http://schemas.openxmlformats.org/officeDocument/2006/relationships/hyperlink" Target="http://redistrictinginstitute.org/wp-content/uploads/2011/01/Voting-Dilution-Techniques-Mike-Sayer.pdf" TargetMode="External"/><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3" Type="http://schemas.openxmlformats.org/officeDocument/2006/relationships/hyperlink" Target="http://en.wikipedia.org/wiki/Voting_Rights_Act" TargetMode="External"/><Relationship Id="rId2" Type="http://schemas.openxmlformats.org/officeDocument/2006/relationships/notesSlide" Target="../notesSlides/notesSlide70.xml"/><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2" Type="http://schemas.openxmlformats.org/officeDocument/2006/relationships/hyperlink" Target="http://en.wikipedia.org/wiki/Voting_Rights_Act#Section_5_-_Preclearance" TargetMode="External"/><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hyperlink" Target="http://www.economist.com/node/18073323" TargetMode="External"/><Relationship Id="rId1" Type="http://schemas.openxmlformats.org/officeDocument/2006/relationships/slideLayout" Target="../slideLayouts/slideLayout6.xml"/></Relationships>
</file>

<file path=ppt/slides/_rels/slide125.xml.rels><?xml version="1.0" encoding="UTF-8" standalone="yes"?>
<Relationships xmlns="http://schemas.openxmlformats.org/package/2006/relationships"><Relationship Id="rId2" Type="http://schemas.openxmlformats.org/officeDocument/2006/relationships/hyperlink" Target="http://www.scotusblog.com/case-files/cases/northwest-austin-municipal-utility-district-number-one-v-eric-holder-jr-attorney-general-et-al/" TargetMode="External"/><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3" Type="http://schemas.openxmlformats.org/officeDocument/2006/relationships/hyperlink" Target="http://en.wikipedia.org/wiki/Shaw_v._Reno" TargetMode="External"/><Relationship Id="rId2" Type="http://schemas.openxmlformats.org/officeDocument/2006/relationships/notesSlide" Target="../notesSlides/notesSlide73.xml"/><Relationship Id="rId1" Type="http://schemas.openxmlformats.org/officeDocument/2006/relationships/slideLayout" Target="../slideLayouts/slideLayout6.xml"/><Relationship Id="rId4" Type="http://schemas.openxmlformats.org/officeDocument/2006/relationships/hyperlink" Target="http://en.wikipedia.org/wiki/Miller_v._Johnson" TargetMode="Externa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hyperlink" Target="http://www.harpers.org/archive/2009/09/hbc-90005734" TargetMode="External"/><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5.xml"/><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2" Type="http://schemas.openxmlformats.org/officeDocument/2006/relationships/hyperlink" Target="http://en.wikipedia.org/wiki/Congressional_nominating_caucus" TargetMode="External"/><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3" Type="http://schemas.openxmlformats.org/officeDocument/2006/relationships/hyperlink" Target="http://en.wikipedia.org/wiki/United_States_presidential_nominating_convention" TargetMode="External"/><Relationship Id="rId2" Type="http://schemas.openxmlformats.org/officeDocument/2006/relationships/notesSlide" Target="../notesSlides/notesSlide81.xml"/><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2" Type="http://schemas.openxmlformats.org/officeDocument/2006/relationships/hyperlink" Target="http://en.wikipedia.org/wiki/Political_boss" TargetMode="External"/><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2" Type="http://schemas.openxmlformats.org/officeDocument/2006/relationships/hyperlink" Target="http://en.wikipedia.org/wiki/Political_machine" TargetMode="External"/><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5.xml.rels><?xml version="1.0" encoding="UTF-8" standalone="yes"?>
<Relationships xmlns="http://schemas.openxmlformats.org/package/2006/relationships"><Relationship Id="rId3" Type="http://schemas.openxmlformats.org/officeDocument/2006/relationships/hyperlink" Target="http://en.wikipedia.org/wiki/United_States_presidential_primary" TargetMode="External"/><Relationship Id="rId2" Type="http://schemas.openxmlformats.org/officeDocument/2006/relationships/notesSlide" Target="../notesSlides/notesSlide82.xml"/><Relationship Id="rId1" Type="http://schemas.openxmlformats.org/officeDocument/2006/relationships/slideLayout" Target="../slideLayouts/slideLayout6.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9.xml.rels><?xml version="1.0" encoding="UTF-8" standalone="yes"?>
<Relationships xmlns="http://schemas.openxmlformats.org/package/2006/relationships"><Relationship Id="rId2" Type="http://schemas.openxmlformats.org/officeDocument/2006/relationships/hyperlink" Target="http://en.wikipedia.org/wiki/Closed_primary"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0.xml.rels><?xml version="1.0" encoding="UTF-8" standalone="yes"?>
<Relationships xmlns="http://schemas.openxmlformats.org/package/2006/relationships"><Relationship Id="rId2" Type="http://schemas.openxmlformats.org/officeDocument/2006/relationships/hyperlink" Target="http://en.wikipedia.org/wiki/Open_primary" TargetMode="External"/><Relationship Id="rId1" Type="http://schemas.openxmlformats.org/officeDocument/2006/relationships/slideLayout" Target="../slideLayouts/slideLayout6.xml"/></Relationships>
</file>

<file path=ppt/slides/_rels/slide151.xml.rels><?xml version="1.0" encoding="UTF-8" standalone="yes"?>
<Relationships xmlns="http://schemas.openxmlformats.org/package/2006/relationships"><Relationship Id="rId3" Type="http://schemas.openxmlformats.org/officeDocument/2006/relationships/hyperlink" Target="http://www.texastribune.org/texas-election-results/texas-2010-election-primary/" TargetMode="External"/><Relationship Id="rId2" Type="http://schemas.openxmlformats.org/officeDocument/2006/relationships/hyperlink" Target="http://www.sos.state.tx.us/elections/laws/2010primary.shtml" TargetMode="External"/><Relationship Id="rId1" Type="http://schemas.openxmlformats.org/officeDocument/2006/relationships/slideLayout" Target="../slideLayouts/slideLayout6.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6.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6.xml"/></Relationships>
</file>

<file path=ppt/slides/_rels/slide162.xml.rels><?xml version="1.0" encoding="UTF-8" standalone="yes"?>
<Relationships xmlns="http://schemas.openxmlformats.org/package/2006/relationships"><Relationship Id="rId3" Type="http://schemas.openxmlformats.org/officeDocument/2006/relationships/hyperlink" Target="http://elections.gmu.edu/voter_turnout.htm" TargetMode="External"/><Relationship Id="rId2" Type="http://schemas.openxmlformats.org/officeDocument/2006/relationships/hyperlink" Target="http://en.wikipedia.org/wiki/Voter_turnout" TargetMode="External"/><Relationship Id="rId1" Type="http://schemas.openxmlformats.org/officeDocument/2006/relationships/slideLayout" Target="../slideLayouts/slideLayout6.xml"/></Relationships>
</file>

<file path=ppt/slides/_rels/slide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en.wikipedia.org/wiki/Voter_turnout_in_the_United_States_presidential_elections" TargetMode="External"/><Relationship Id="rId1" Type="http://schemas.openxmlformats.org/officeDocument/2006/relationships/slideLayout" Target="../slideLayouts/slideLayout6.xml"/></Relationships>
</file>

<file path=ppt/slides/_rels/slide16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elections.gmu.edu/voter_turnout.htm" TargetMode="External"/><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6.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6.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6.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6.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6.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7.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6.xml"/></Relationships>
</file>

<file path=ppt/slides/_rels/slide17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andrewsullivan.theatlantic.com/.a/6a00d83451c45669e20147e06e6c80970b-popup"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Zimbabwean_presidential_election,_2008" TargetMode="External"/><Relationship Id="rId2" Type="http://schemas.openxmlformats.org/officeDocument/2006/relationships/hyperlink" Target="http://en.wikipedia.org/wiki/Tunisian_general_election,_2009" TargetMode="External"/><Relationship Id="rId1" Type="http://schemas.openxmlformats.org/officeDocument/2006/relationships/slideLayout" Target="../slideLayouts/slideLayout6.xml"/><Relationship Id="rId5" Type="http://schemas.openxmlformats.org/officeDocument/2006/relationships/hyperlink" Target="http://en.wikipedia.org/wiki/Burma_election" TargetMode="External"/><Relationship Id="rId4" Type="http://schemas.openxmlformats.org/officeDocument/2006/relationships/hyperlink" Target="http://en.wikipedia.org/wiki/Iraqi_presidential_referendum,_2002" TargetMode="External"/></Relationships>
</file>

<file path=ppt/slides/_rels/slide18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6.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6.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8.xml.rels><?xml version="1.0" encoding="UTF-8" standalone="yes"?>
<Relationships xmlns="http://schemas.openxmlformats.org/package/2006/relationships"><Relationship Id="rId2" Type="http://schemas.openxmlformats.org/officeDocument/2006/relationships/hyperlink" Target="http://people-press.org/party-identification-trend/" TargetMode="External"/><Relationship Id="rId1" Type="http://schemas.openxmlformats.org/officeDocument/2006/relationships/slideLayout" Target="../slideLayouts/slideLayout6.xml"/></Relationships>
</file>

<file path=ppt/slides/_rels/slide18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9.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hyperlink" Target="http://theweakerparty.blogspot.com/search/label/election%202012" TargetMode="External"/><Relationship Id="rId3" Type="http://schemas.openxmlformats.org/officeDocument/2006/relationships/hyperlink" Target="http://theweakerparty.blogspot.com/search/label/campaign%20finance" TargetMode="External"/><Relationship Id="rId7" Type="http://schemas.openxmlformats.org/officeDocument/2006/relationships/hyperlink" Target="http://theweakerparty.blogspot.com/search/label/election%202010" TargetMode="External"/><Relationship Id="rId2" Type="http://schemas.openxmlformats.org/officeDocument/2006/relationships/hyperlink" Target="Primary%20Elections" TargetMode="External"/><Relationship Id="rId1" Type="http://schemas.openxmlformats.org/officeDocument/2006/relationships/slideLayout" Target="../slideLayouts/slideLayout6.xml"/><Relationship Id="rId6" Type="http://schemas.openxmlformats.org/officeDocument/2006/relationships/hyperlink" Target="http://theweakerparty.blogspot.com/search/label/election%202008" TargetMode="External"/><Relationship Id="rId5" Type="http://schemas.openxmlformats.org/officeDocument/2006/relationships/hyperlink" Target="http://theweakerparty.blogspot.com/search/label/elections" TargetMode="External"/><Relationship Id="rId4" Type="http://schemas.openxmlformats.org/officeDocument/2006/relationships/hyperlink" Target="http://theweakerparty.blogspot.com/search/label/candidate%20characteristics" TargetMode="External"/><Relationship Id="rId9" Type="http://schemas.openxmlformats.org/officeDocument/2006/relationships/hyperlink" Target="http://theweakerparty.blogspot.com/search/label/initiatives"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en.wikipedia.org/wiki/Poll_tax"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hyperlink" Target="http://en.wikipedia.org/wiki/Twenty-fourth_Amendment_to_the_United_States_Constitution" TargetMode="External"/></Relationships>
</file>

<file path=ppt/slides/_rels/slide200.xml.rels><?xml version="1.0" encoding="UTF-8" standalone="yes"?>
<Relationships xmlns="http://schemas.openxmlformats.org/package/2006/relationships"><Relationship Id="rId3" Type="http://schemas.openxmlformats.org/officeDocument/2006/relationships/hyperlink" Target="http://en.wikipedia.org/wiki/Campaign_finance" TargetMode="External"/><Relationship Id="rId2" Type="http://schemas.openxmlformats.org/officeDocument/2006/relationships/notesSlide" Target="../notesSlides/notesSlide96.xml"/><Relationship Id="rId1" Type="http://schemas.openxmlformats.org/officeDocument/2006/relationships/slideLayout" Target="../slideLayouts/slideLayout7.xml"/><Relationship Id="rId4" Type="http://schemas.openxmlformats.org/officeDocument/2006/relationships/hyperlink" Target="http://en.wikipedia.org/wiki/Campaign_finance_reform" TargetMode="External"/></Relationships>
</file>

<file path=ppt/slides/_rels/slide201.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7.xml"/></Relationships>
</file>

<file path=ppt/slides/_rels/slide202.xml.rels><?xml version="1.0" encoding="UTF-8" standalone="yes"?>
<Relationships xmlns="http://schemas.openxmlformats.org/package/2006/relationships"><Relationship Id="rId2" Type="http://schemas.openxmlformats.org/officeDocument/2006/relationships/hyperlink" Target="http://www.opensecrets.org/pres08/totals.php?cycle=2008" TargetMode="External"/><Relationship Id="rId1" Type="http://schemas.openxmlformats.org/officeDocument/2006/relationships/slideLayout" Target="../slideLayouts/slideLayout6.xml"/></Relationships>
</file>

<file path=ppt/slides/_rels/slide203.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7.xml"/></Relationships>
</file>

<file path=ppt/slides/_rels/slide204.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7.xml"/></Relationships>
</file>

<file path=ppt/slides/_rels/slide2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7.xml"/></Relationships>
</file>

<file path=ppt/slides/_rels/slide20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7.xml"/></Relationships>
</file>

<file path=ppt/slides/_rels/slide207.xml.rels><?xml version="1.0" encoding="UTF-8" standalone="yes"?>
<Relationships xmlns="http://schemas.openxmlformats.org/package/2006/relationships"><Relationship Id="rId2" Type="http://schemas.openxmlformats.org/officeDocument/2006/relationships/hyperlink" Target="http://en.wikipedia.org/wiki/Plutocracy" TargetMode="External"/><Relationship Id="rId1" Type="http://schemas.openxmlformats.org/officeDocument/2006/relationships/slideLayout" Target="../slideLayouts/slideLayout6.xml"/></Relationships>
</file>

<file path=ppt/slides/_rels/slide208.xml.rels><?xml version="1.0" encoding="UTF-8" standalone="yes"?>
<Relationships xmlns="http://schemas.openxmlformats.org/package/2006/relationships"><Relationship Id="rId2" Type="http://schemas.openxmlformats.org/officeDocument/2006/relationships/hyperlink" Target="http://en.wikipedia.org/wiki/Category:United_States_federal_election_legislation" TargetMode="External"/><Relationship Id="rId1" Type="http://schemas.openxmlformats.org/officeDocument/2006/relationships/slideLayout" Target="../slideLayouts/slideLayout6.xml"/></Relationships>
</file>

<file path=ppt/slides/_rels/slide209.xml.rels><?xml version="1.0" encoding="UTF-8" standalone="yes"?>
<Relationships xmlns="http://schemas.openxmlformats.org/package/2006/relationships"><Relationship Id="rId2" Type="http://schemas.openxmlformats.org/officeDocument/2006/relationships/hyperlink" Target="http://en.wikipedia.org/wiki/Tillman_Act_of_1907" TargetMode="Externa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0.xml.rels><?xml version="1.0" encoding="UTF-8" standalone="yes"?>
<Relationships xmlns="http://schemas.openxmlformats.org/package/2006/relationships"><Relationship Id="rId2" Type="http://schemas.openxmlformats.org/officeDocument/2006/relationships/hyperlink" Target="http://en.wikipedia.org/wiki/Federal_Corrupt_Practices_Act" TargetMode="External"/><Relationship Id="rId1" Type="http://schemas.openxmlformats.org/officeDocument/2006/relationships/slideLayout" Target="../slideLayouts/slideLayout6.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2.xml.rels><?xml version="1.0" encoding="UTF-8" standalone="yes"?>
<Relationships xmlns="http://schemas.openxmlformats.org/package/2006/relationships"><Relationship Id="rId3" Type="http://schemas.openxmlformats.org/officeDocument/2006/relationships/hyperlink" Target="http://en.wikipedia.org/wiki/Hatch_Act_of_1939" TargetMode="External"/><Relationship Id="rId2" Type="http://schemas.openxmlformats.org/officeDocument/2006/relationships/notesSlide" Target="../notesSlides/notesSlide102.xml"/><Relationship Id="rId1" Type="http://schemas.openxmlformats.org/officeDocument/2006/relationships/slideLayout" Target="../slideLayouts/slideLayout7.xml"/></Relationships>
</file>

<file path=ppt/slides/_rels/slide213.xml.rels><?xml version="1.0" encoding="UTF-8" standalone="yes"?>
<Relationships xmlns="http://schemas.openxmlformats.org/package/2006/relationships"><Relationship Id="rId2" Type="http://schemas.openxmlformats.org/officeDocument/2006/relationships/hyperlink" Target="http://en.wikipedia.org/wiki/Federal_Election_Campaign_Act" TargetMode="External"/><Relationship Id="rId1" Type="http://schemas.openxmlformats.org/officeDocument/2006/relationships/slideLayout" Target="../slideLayouts/slideLayout6.xml"/></Relationships>
</file>

<file path=ppt/slides/_rels/slide214.xml.rels><?xml version="1.0" encoding="UTF-8" standalone="yes"?>
<Relationships xmlns="http://schemas.openxmlformats.org/package/2006/relationships"><Relationship Id="rId2" Type="http://schemas.openxmlformats.org/officeDocument/2006/relationships/hyperlink" Target="http://en.wikipedia.org/wiki/National_Voter_Registration_Act_of_1993" TargetMode="External"/><Relationship Id="rId1" Type="http://schemas.openxmlformats.org/officeDocument/2006/relationships/slideLayout" Target="../slideLayouts/slideLayout6.xml"/></Relationships>
</file>

<file path=ppt/slides/_rels/slide215.xml.rels><?xml version="1.0" encoding="UTF-8" standalone="yes"?>
<Relationships xmlns="http://schemas.openxmlformats.org/package/2006/relationships"><Relationship Id="rId2" Type="http://schemas.openxmlformats.org/officeDocument/2006/relationships/hyperlink" Target="http://en.wikipedia.org/wiki/Help_America_Vote_Act" TargetMode="External"/><Relationship Id="rId1" Type="http://schemas.openxmlformats.org/officeDocument/2006/relationships/slideLayout" Target="../slideLayouts/slideLayout6.xml"/></Relationships>
</file>

<file path=ppt/slides/_rels/slide216.xml.rels><?xml version="1.0" encoding="UTF-8" standalone="yes"?>
<Relationships xmlns="http://schemas.openxmlformats.org/package/2006/relationships"><Relationship Id="rId2" Type="http://schemas.openxmlformats.org/officeDocument/2006/relationships/hyperlink" Target="http://en.wikipedia.org/wiki/Bipartisan_Campaign_Reform_Act" TargetMode="External"/><Relationship Id="rId1" Type="http://schemas.openxmlformats.org/officeDocument/2006/relationships/slideLayout" Target="../slideLayouts/slideLayout6.xml"/></Relationships>
</file>

<file path=ppt/slides/_rels/slide217.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7.xml"/></Relationships>
</file>

<file path=ppt/slides/_rels/slide218.xml.rels><?xml version="1.0" encoding="UTF-8" standalone="yes"?>
<Relationships xmlns="http://schemas.openxmlformats.org/package/2006/relationships"><Relationship Id="rId3" Type="http://schemas.openxmlformats.org/officeDocument/2006/relationships/hyperlink" Target="http://en.wikipedia.org/wiki/Buckley_v._Valeo" TargetMode="External"/><Relationship Id="rId2" Type="http://schemas.openxmlformats.org/officeDocument/2006/relationships/notesSlide" Target="../notesSlides/notesSlide104.xml"/><Relationship Id="rId1" Type="http://schemas.openxmlformats.org/officeDocument/2006/relationships/slideLayout" Target="../slideLayouts/slideLayout6.xml"/></Relationships>
</file>

<file path=ppt/slides/_rels/slide219.xml.rels><?xml version="1.0" encoding="UTF-8" standalone="yes"?>
<Relationships xmlns="http://schemas.openxmlformats.org/package/2006/relationships"><Relationship Id="rId3" Type="http://schemas.openxmlformats.org/officeDocument/2006/relationships/hyperlink" Target="http://en.wikipedia.org/wiki/Citizens_United_v._Federal_Election_Commission" TargetMode="External"/><Relationship Id="rId2" Type="http://schemas.openxmlformats.org/officeDocument/2006/relationships/notesSlide" Target="../notesSlides/notesSlide10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20.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www.fec.gov/" TargetMode="External"/><Relationship Id="rId2" Type="http://schemas.openxmlformats.org/officeDocument/2006/relationships/hyperlink" Target="http://www.sos.state.tx.us/"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hyperlink" Target="http://en.wikipedia.org/wiki/Gerrymandering" TargetMode="External"/><Relationship Id="rId2" Type="http://schemas.openxmlformats.org/officeDocument/2006/relationships/hyperlink" Target="http://www.reclaimdemocracy.org/political_reform/bi-partisan_appearances_real_debates.html" TargetMode="External"/><Relationship Id="rId1" Type="http://schemas.openxmlformats.org/officeDocument/2006/relationships/slideLayout" Target="../slideLayouts/slideLayout6.xml"/><Relationship Id="rId4" Type="http://schemas.openxmlformats.org/officeDocument/2006/relationships/hyperlink" Target="http://www.citizen.org/Page.aspx?pid=1021"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hyperlink" Target="http://theweakerparty.blogspot.com/search/label/voter%20ID" TargetMode="External"/><Relationship Id="rId3" Type="http://schemas.openxmlformats.org/officeDocument/2006/relationships/hyperlink" Target="http://theweakerparty.blogspot.com/search/label/primaries%202008" TargetMode="External"/><Relationship Id="rId7" Type="http://schemas.openxmlformats.org/officeDocument/2006/relationships/hyperlink" Target="http://theweakerparty.blogspot.com/search/label/Voting%20Behavior" TargetMode="External"/><Relationship Id="rId2" Type="http://schemas.openxmlformats.org/officeDocument/2006/relationships/hyperlink" Target="http://theweakerparty.blogspot.com/search/label/primary%20elections" TargetMode="External"/><Relationship Id="rId1" Type="http://schemas.openxmlformats.org/officeDocument/2006/relationships/slideLayout" Target="../slideLayouts/slideLayout6.xml"/><Relationship Id="rId6" Type="http://schemas.openxmlformats.org/officeDocument/2006/relationships/hyperlink" Target="http://theweakerparty.blogspot.com/search/label/voting" TargetMode="External"/><Relationship Id="rId5" Type="http://schemas.openxmlformats.org/officeDocument/2006/relationships/hyperlink" Target="http://theweakerparty.blogspot.com/search/label/recall" TargetMode="External"/><Relationship Id="rId10" Type="http://schemas.openxmlformats.org/officeDocument/2006/relationships/hyperlink" Target="http://theweakerparty.blogspot.com/search/label/voter%20turnout" TargetMode="External"/><Relationship Id="rId4" Type="http://schemas.openxmlformats.org/officeDocument/2006/relationships/hyperlink" Target="http://theweakerparty.blogspot.com/search/label/primaries%202012" TargetMode="External"/><Relationship Id="rId9" Type="http://schemas.openxmlformats.org/officeDocument/2006/relationships/hyperlink" Target="http://theweakerparty.blogspot.com/search/label/voting%20rights"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hyperlink" Target="http://en.wikipedia.org/wiki/Majority" TargetMode="External"/><Relationship Id="rId2" Type="http://schemas.openxmlformats.org/officeDocument/2006/relationships/hyperlink" Target="http://en.wikipedia.org/wiki/Plurality_(voting)" TargetMode="External"/><Relationship Id="rId1" Type="http://schemas.openxmlformats.org/officeDocument/2006/relationships/slideLayout" Target="../slideLayouts/slideLayout6.xml"/><Relationship Id="rId4" Type="http://schemas.openxmlformats.org/officeDocument/2006/relationships/hyperlink" Target="http://en.wikipedia.org/wiki/First-past-the-post"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en.wikipedia.org/wiki/Party-list_proportional_representation"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hyperlink" Target="http://en.wikipedia.org/wiki/Jacksonian_democracy" TargetMode="External"/><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http://en.wikipedia.org/wiki/Texas's_14th_congressional_district"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3" Type="http://schemas.openxmlformats.org/officeDocument/2006/relationships/hyperlink" Target="http://en.wikipedia.org/wiki/Initiative" TargetMode="External"/><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3" Type="http://schemas.openxmlformats.org/officeDocument/2006/relationships/hyperlink" Target="http://ballotpedia.org/wiki/index.php/California_2010_ballot_propositions" TargetMode="External"/><Relationship Id="rId2" Type="http://schemas.openxmlformats.org/officeDocument/2006/relationships/hyperlink" Target="http://www.sos.ca.gov/elections/elections_j.htm" TargetMode="Externa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hyperlink" Target="http://en.wikipedia.org/wiki/Referendum" TargetMode="External"/><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3" Type="http://schemas.openxmlformats.org/officeDocument/2006/relationships/hyperlink" Target="http://en.wikipedia.org/wiki/Recall_election" TargetMode="External"/><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3" Type="http://schemas.openxmlformats.org/officeDocument/2006/relationships/hyperlink" Target="http://en.wikipedia.org/wiki/Progressivism_in_the_United_States" TargetMode="External"/><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3" Type="http://schemas.openxmlformats.org/officeDocument/2006/relationships/hyperlink" Target="http://ballotpedia.org/wiki/index.php/Article_17,_Texas_Constitution" TargetMode="External"/><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3" Type="http://schemas.openxmlformats.org/officeDocument/2006/relationships/hyperlink" Target="http://en.wikipedia.org/wiki/Condorcet_criterion" TargetMode="External"/><Relationship Id="rId2" Type="http://schemas.openxmlformats.org/officeDocument/2006/relationships/hyperlink" Target="http://en.wikipedia.org/wiki/Borda_count" TargetMode="External"/><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dirty="0" smtClean="0"/>
              <a:t>GOVT 2301</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Elections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Federalist #51 alludes to different electoral systems for each governing institution. </a:t>
            </a:r>
            <a:endParaRPr lang="en-US"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a:xfrm>
            <a:off x="457200" y="274638"/>
            <a:ext cx="8229600" cy="6126162"/>
          </a:xfrm>
        </p:spPr>
        <p:txBody>
          <a:bodyPr/>
          <a:lstStyle/>
          <a:p>
            <a:r>
              <a:rPr lang="en-US" sz="3600" smtClean="0"/>
              <a:t>Article One, Section Two, Clause One: </a:t>
            </a:r>
            <a:br>
              <a:rPr lang="en-US" sz="3600" smtClean="0"/>
            </a:br>
            <a:r>
              <a:rPr lang="en-US" sz="3600" smtClean="0"/>
              <a:t/>
            </a:r>
            <a:br>
              <a:rPr lang="en-US" sz="3600" smtClean="0"/>
            </a:br>
            <a:r>
              <a:rPr lang="en-US" sz="3600" smtClean="0"/>
              <a:t>“</a:t>
            </a:r>
            <a:r>
              <a:rPr lang="en-US" sz="3600" i="1" smtClean="0"/>
              <a:t>The House of Representatives shall be composed of Members chosen every second Year by the People of the several States, and the </a:t>
            </a:r>
            <a:r>
              <a:rPr lang="en-US" sz="3600" i="1" smtClean="0">
                <a:solidFill>
                  <a:srgbClr val="FF0000"/>
                </a:solidFill>
              </a:rPr>
              <a:t>Electors in each State shall have the Qualifications requisite for Electors of the most numerous Branch of the State Legislature</a:t>
            </a:r>
            <a:r>
              <a:rPr lang="en-US" sz="3600" smtClean="0"/>
              <a:t>.”</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3"/>
          <p:cNvSpPr>
            <a:spLocks noGrp="1"/>
          </p:cNvSpPr>
          <p:nvPr>
            <p:ph type="title"/>
          </p:nvPr>
        </p:nvSpPr>
        <p:spPr>
          <a:xfrm>
            <a:off x="457200" y="274638"/>
            <a:ext cx="8229600" cy="6049962"/>
          </a:xfrm>
        </p:spPr>
        <p:txBody>
          <a:bodyPr/>
          <a:lstStyle/>
          <a:p>
            <a:pPr eaLnBrk="1" hangingPunct="1"/>
            <a:r>
              <a:rPr lang="en-US" dirty="0" smtClean="0"/>
              <a:t>First: Is Voting a Fundamental Right?</a:t>
            </a:r>
            <a:br>
              <a:rPr lang="en-US" dirty="0" smtClean="0"/>
            </a:br>
            <a:r>
              <a:rPr lang="en-US" dirty="0" smtClean="0"/>
              <a:t/>
            </a:r>
            <a:br>
              <a:rPr lang="en-US" dirty="0" smtClean="0"/>
            </a:br>
            <a:r>
              <a:rPr lang="en-US" dirty="0" smtClean="0"/>
              <a:t>Voter ID Controversy</a:t>
            </a:r>
            <a:br>
              <a:rPr lang="en-US" dirty="0" smtClean="0"/>
            </a:br>
            <a:r>
              <a:rPr lang="en-US" dirty="0" smtClean="0"/>
              <a:t/>
            </a:r>
            <a:br>
              <a:rPr lang="en-US" dirty="0" smtClean="0"/>
            </a:br>
            <a:r>
              <a:rPr lang="en-US" dirty="0" smtClean="0">
                <a:hlinkClick r:id="rId3"/>
              </a:rPr>
              <a:t>Crawford v. Marion County Election Board</a:t>
            </a:r>
            <a:endParaRPr lang="en-US" dirty="0" smtClean="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3"/>
          <p:cNvSpPr>
            <a:spLocks noGrp="1"/>
          </p:cNvSpPr>
          <p:nvPr>
            <p:ph type="title"/>
          </p:nvPr>
        </p:nvSpPr>
        <p:spPr>
          <a:xfrm>
            <a:off x="457200" y="274638"/>
            <a:ext cx="8229600" cy="6049962"/>
          </a:xfrm>
        </p:spPr>
        <p:txBody>
          <a:bodyPr/>
          <a:lstStyle/>
          <a:p>
            <a:pPr eaLnBrk="1" hangingPunct="1"/>
            <a:r>
              <a:rPr lang="en-US" smtClean="0"/>
              <a:t>Expansion</a:t>
            </a:r>
            <a:br>
              <a:rPr lang="en-US" smtClean="0"/>
            </a:br>
            <a:r>
              <a:rPr lang="en-US" smtClean="0"/>
              <a:t/>
            </a:r>
            <a:br>
              <a:rPr lang="en-US" smtClean="0"/>
            </a:br>
            <a:r>
              <a:rPr lang="en-US" smtClean="0"/>
              <a:t>Property Ownership</a:t>
            </a:r>
            <a:br>
              <a:rPr lang="en-US" smtClean="0"/>
            </a:br>
            <a:r>
              <a:rPr lang="en-US" smtClean="0"/>
              <a:t>Race</a:t>
            </a:r>
            <a:br>
              <a:rPr lang="en-US" smtClean="0"/>
            </a:br>
            <a:r>
              <a:rPr lang="en-US" smtClean="0"/>
              <a:t>Gender</a:t>
            </a:r>
            <a:br>
              <a:rPr lang="en-US" smtClean="0"/>
            </a:br>
            <a:r>
              <a:rPr lang="en-US" smtClean="0"/>
              <a:t>Poverty</a:t>
            </a:r>
            <a:br>
              <a:rPr lang="en-US" smtClean="0"/>
            </a:br>
            <a:r>
              <a:rPr lang="en-US" smtClean="0"/>
              <a:t>Age</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a:xfrm>
            <a:off x="457200" y="274638"/>
            <a:ext cx="8229600" cy="6126162"/>
          </a:xfrm>
        </p:spPr>
        <p:txBody>
          <a:bodyPr/>
          <a:lstStyle/>
          <a:p>
            <a:r>
              <a:rPr lang="en-US" smtClean="0"/>
              <a:t>Property rights were removed state by state as part of the expansion of participation that occurred during the Jacksonian Era.</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a:xfrm>
            <a:off x="457200" y="274638"/>
            <a:ext cx="8229600" cy="6126162"/>
          </a:xfrm>
        </p:spPr>
        <p:txBody>
          <a:bodyPr/>
          <a:lstStyle/>
          <a:p>
            <a:r>
              <a:rPr lang="en-US" smtClean="0"/>
              <a:t>This allowed for mass participation in politics and elections and led to the development of large political parties.</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a:xfrm>
            <a:off x="457200" y="274638"/>
            <a:ext cx="8229600" cy="6126162"/>
          </a:xfrm>
        </p:spPr>
        <p:txBody>
          <a:bodyPr/>
          <a:lstStyle/>
          <a:p>
            <a:r>
              <a:rPr lang="en-US" smtClean="0"/>
              <a:t>Race</a:t>
            </a:r>
            <a:br>
              <a:rPr lang="en-US" smtClean="0"/>
            </a:br>
            <a:r>
              <a:rPr lang="en-US" smtClean="0"/>
              <a:t/>
            </a:r>
            <a:br>
              <a:rPr lang="en-US" smtClean="0"/>
            </a:br>
            <a:r>
              <a:rPr lang="en-US" smtClean="0"/>
              <a:t>1870 – </a:t>
            </a:r>
            <a:r>
              <a:rPr lang="en-US" smtClean="0">
                <a:hlinkClick r:id="rId3"/>
              </a:rPr>
              <a:t>15</a:t>
            </a:r>
            <a:r>
              <a:rPr lang="en-US" baseline="30000" smtClean="0">
                <a:hlinkClick r:id="rId3"/>
              </a:rPr>
              <a:t>th</a:t>
            </a:r>
            <a:r>
              <a:rPr lang="en-US" smtClean="0">
                <a:hlinkClick r:id="rId3"/>
              </a:rPr>
              <a:t> Amendment</a:t>
            </a:r>
            <a:r>
              <a:rPr lang="en-US" smtClean="0"/>
              <a:t>.</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a:xfrm>
            <a:off x="457200" y="274638"/>
            <a:ext cx="8229600" cy="6126162"/>
          </a:xfrm>
        </p:spPr>
        <p:txBody>
          <a:bodyPr/>
          <a:lstStyle/>
          <a:p>
            <a:r>
              <a:rPr lang="en-US" smtClean="0"/>
              <a:t>Gender</a:t>
            </a:r>
            <a:br>
              <a:rPr lang="en-US" smtClean="0"/>
            </a:br>
            <a:r>
              <a:rPr lang="en-US" smtClean="0"/>
              <a:t/>
            </a:r>
            <a:br>
              <a:rPr lang="en-US" smtClean="0"/>
            </a:br>
            <a:r>
              <a:rPr lang="en-US" smtClean="0"/>
              <a:t>1920 – </a:t>
            </a:r>
            <a:r>
              <a:rPr lang="en-US" smtClean="0">
                <a:hlinkClick r:id="rId3"/>
              </a:rPr>
              <a:t>The 19</a:t>
            </a:r>
            <a:r>
              <a:rPr lang="en-US" baseline="30000" smtClean="0">
                <a:hlinkClick r:id="rId3"/>
              </a:rPr>
              <a:t>th</a:t>
            </a:r>
            <a:r>
              <a:rPr lang="en-US" smtClean="0">
                <a:hlinkClick r:id="rId3"/>
              </a:rPr>
              <a:t> Amendment</a:t>
            </a:r>
            <a:r>
              <a:rPr lang="en-US" smtClean="0"/>
              <a:t>.</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a:xfrm>
            <a:off x="457200" y="274638"/>
            <a:ext cx="8229600" cy="6126162"/>
          </a:xfrm>
        </p:spPr>
        <p:txBody>
          <a:bodyPr/>
          <a:lstStyle/>
          <a:p>
            <a:r>
              <a:rPr lang="en-US" smtClean="0"/>
              <a:t>Poverty</a:t>
            </a:r>
            <a:br>
              <a:rPr lang="en-US" smtClean="0"/>
            </a:br>
            <a:r>
              <a:rPr lang="en-US" smtClean="0"/>
              <a:t/>
            </a:r>
            <a:br>
              <a:rPr lang="en-US" smtClean="0"/>
            </a:br>
            <a:r>
              <a:rPr lang="en-US" smtClean="0"/>
              <a:t>1964 – </a:t>
            </a:r>
            <a:r>
              <a:rPr lang="en-US" smtClean="0">
                <a:hlinkClick r:id="rId3"/>
              </a:rPr>
              <a:t>24</a:t>
            </a:r>
            <a:r>
              <a:rPr lang="en-US" baseline="30000" smtClean="0">
                <a:hlinkClick r:id="rId3"/>
              </a:rPr>
              <a:t>th</a:t>
            </a:r>
            <a:r>
              <a:rPr lang="en-US" smtClean="0">
                <a:hlinkClick r:id="rId3"/>
              </a:rPr>
              <a:t> Amendment</a:t>
            </a:r>
            <a:r>
              <a:rPr lang="en-US" smtClean="0"/>
              <a:t>.</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a:xfrm>
            <a:off x="457200" y="274638"/>
            <a:ext cx="8229600" cy="6126162"/>
          </a:xfrm>
        </p:spPr>
        <p:txBody>
          <a:bodyPr/>
          <a:lstStyle/>
          <a:p>
            <a:r>
              <a:rPr lang="en-US" smtClean="0"/>
              <a:t>Age</a:t>
            </a:r>
            <a:br>
              <a:rPr lang="en-US" smtClean="0"/>
            </a:br>
            <a:r>
              <a:rPr lang="en-US" smtClean="0"/>
              <a:t/>
            </a:r>
            <a:br>
              <a:rPr lang="en-US" smtClean="0"/>
            </a:br>
            <a:r>
              <a:rPr lang="en-US" smtClean="0"/>
              <a:t>1971 – </a:t>
            </a:r>
            <a:r>
              <a:rPr lang="en-US" smtClean="0">
                <a:hlinkClick r:id="rId3"/>
              </a:rPr>
              <a:t>26</a:t>
            </a:r>
            <a:r>
              <a:rPr lang="en-US" baseline="30000" smtClean="0">
                <a:hlinkClick r:id="rId3"/>
              </a:rPr>
              <a:t>th</a:t>
            </a:r>
            <a:r>
              <a:rPr lang="en-US" smtClean="0">
                <a:hlinkClick r:id="rId3"/>
              </a:rPr>
              <a:t> Amendment</a:t>
            </a:r>
            <a:r>
              <a:rPr lang="en-US" smtClean="0"/>
              <a:t>.</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a:xfrm>
            <a:off x="457200" y="274638"/>
            <a:ext cx="8229600" cy="6126162"/>
          </a:xfrm>
        </p:spPr>
        <p:txBody>
          <a:bodyPr/>
          <a:lstStyle/>
          <a:p>
            <a:r>
              <a:rPr lang="en-US" smtClean="0"/>
              <a:t>What allows for expansion? </a:t>
            </a:r>
            <a:br>
              <a:rPr lang="en-US" smtClean="0"/>
            </a:br>
            <a:r>
              <a:rPr lang="en-US" smtClean="0"/>
              <a:t/>
            </a:r>
            <a:br>
              <a:rPr lang="en-US" smtClean="0"/>
            </a:br>
            <a:r>
              <a:rPr lang="en-US" smtClean="0"/>
              <a:t>Advocacy on the part of the disenfranchised.</a:t>
            </a:r>
            <a:br>
              <a:rPr lang="en-US" smtClean="0"/>
            </a:br>
            <a:r>
              <a:rPr lang="en-US" smtClean="0"/>
              <a:t>Electoral Opportunity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Votes by the People</a:t>
            </a:r>
            <a:br>
              <a:rPr lang="en-US" dirty="0" smtClean="0"/>
            </a:br>
            <a:r>
              <a:rPr lang="en-US" dirty="0" smtClean="0"/>
              <a:t>Votes by the State Legislatures</a:t>
            </a:r>
            <a:br>
              <a:rPr lang="en-US" dirty="0" smtClean="0"/>
            </a:br>
            <a:r>
              <a:rPr lang="en-US" dirty="0" smtClean="0"/>
              <a:t>Votes by the Electoral College</a:t>
            </a:r>
            <a:br>
              <a:rPr lang="en-US" dirty="0" smtClean="0"/>
            </a:br>
            <a:r>
              <a:rPr lang="en-US" dirty="0" smtClean="0"/>
              <a:t>Appointments</a:t>
            </a:r>
            <a:endParaRPr lang="en-US"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3"/>
          <p:cNvSpPr>
            <a:spLocks noGrp="1"/>
          </p:cNvSpPr>
          <p:nvPr>
            <p:ph type="title"/>
          </p:nvPr>
        </p:nvSpPr>
        <p:spPr>
          <a:xfrm>
            <a:off x="457200" y="274638"/>
            <a:ext cx="8229600" cy="6049962"/>
          </a:xfrm>
        </p:spPr>
        <p:txBody>
          <a:bodyPr/>
          <a:lstStyle/>
          <a:p>
            <a:pPr eaLnBrk="1" hangingPunct="1"/>
            <a:r>
              <a:rPr lang="en-US" smtClean="0"/>
              <a:t>Current Controversies </a:t>
            </a:r>
            <a:br>
              <a:rPr lang="en-US" smtClean="0"/>
            </a:br>
            <a:r>
              <a:rPr lang="en-US" smtClean="0"/>
              <a:t>regarding suffrage</a:t>
            </a:r>
            <a:br>
              <a:rPr lang="en-US" smtClean="0"/>
            </a:br>
            <a:r>
              <a:rPr lang="en-US" smtClean="0"/>
              <a:t/>
            </a:r>
            <a:br>
              <a:rPr lang="en-US" smtClean="0"/>
            </a:br>
            <a:r>
              <a:rPr lang="en-US" smtClean="0"/>
              <a:t>Mental Competence</a:t>
            </a:r>
            <a:br>
              <a:rPr lang="en-US" smtClean="0"/>
            </a:br>
            <a:r>
              <a:rPr lang="en-US" smtClean="0"/>
              <a:t>Felony Conviction</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457200" y="274638"/>
            <a:ext cx="8229600" cy="5973762"/>
          </a:xfrm>
        </p:spPr>
        <p:txBody>
          <a:bodyPr/>
          <a:lstStyle/>
          <a:p>
            <a:r>
              <a:rPr lang="en-US" dirty="0" smtClean="0">
                <a:hlinkClick r:id="rId3"/>
              </a:rPr>
              <a:t>Gerrymandering</a:t>
            </a:r>
            <a:r>
              <a:rPr lang="en-US" dirty="0" smtClean="0"/>
              <a:t> refers to the political manipulation of the districts that representatives are selected from. The opposition can be divided into separate districts so that they are unable to win any races.</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9/96/The_Gerry-Mander_Edit.png">
            <a:hlinkClick r:id="rId2"/>
          </p:cNvPr>
          <p:cNvPicPr>
            <a:picLocks noChangeAspect="1" noChangeArrowheads="1"/>
          </p:cNvPicPr>
          <p:nvPr/>
        </p:nvPicPr>
        <p:blipFill>
          <a:blip r:embed="rId3" cstate="print"/>
          <a:srcRect/>
          <a:stretch>
            <a:fillRect/>
          </a:stretch>
        </p:blipFill>
        <p:spPr bwMode="auto">
          <a:xfrm>
            <a:off x="1676400" y="533400"/>
            <a:ext cx="5638800" cy="5900394"/>
          </a:xfrm>
          <a:prstGeom prst="rect">
            <a:avLst/>
          </a:prstGeom>
          <a:noFill/>
        </p:spPr>
      </p:pic>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5973762"/>
          </a:xfrm>
        </p:spPr>
        <p:txBody>
          <a:bodyPr/>
          <a:lstStyle/>
          <a:p>
            <a:r>
              <a:rPr lang="en-US" smtClean="0"/>
              <a:t>As opposed to Senators, House representatives represent districts that are subject to redesign every ten years. So do members of the Texas House and Senate.</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457200" y="274638"/>
            <a:ext cx="8229600" cy="6126162"/>
          </a:xfrm>
        </p:spPr>
        <p:txBody>
          <a:bodyPr/>
          <a:lstStyle/>
          <a:p>
            <a:r>
              <a:rPr lang="en-US" smtClean="0"/>
              <a:t>After every census a state can gain or lose representatives. This creates a fight over where new districts will be created or which districts will be removed.</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457200" y="274638"/>
            <a:ext cx="8229600" cy="6126162"/>
          </a:xfrm>
        </p:spPr>
        <p:txBody>
          <a:bodyPr/>
          <a:lstStyle/>
          <a:p>
            <a:r>
              <a:rPr lang="en-US" smtClean="0"/>
              <a:t>The Supreme Court has also ruled that each district has to, when designed, have the same number of people in them. </a:t>
            </a:r>
            <a:br>
              <a:rPr lang="en-US" smtClean="0"/>
            </a:br>
            <a:r>
              <a:rPr lang="en-US" smtClean="0"/>
              <a:t/>
            </a:r>
            <a:br>
              <a:rPr lang="en-US" smtClean="0"/>
            </a:br>
            <a:r>
              <a:rPr lang="en-US" smtClean="0">
                <a:hlinkClick r:id="rId3"/>
              </a:rPr>
              <a:t>Baker v. Carr</a:t>
            </a:r>
            <a:r>
              <a:rPr lang="en-US" smtClean="0"/>
              <a:t/>
            </a:r>
            <a:br>
              <a:rPr lang="en-US" smtClean="0"/>
            </a:br>
            <a:r>
              <a:rPr lang="en-US" smtClean="0">
                <a:hlinkClick r:id="rId4"/>
              </a:rPr>
              <a:t>Reynolds v. Sims </a:t>
            </a:r>
            <a:endParaRPr lang="en-US" smtClean="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4"/>
          <p:cNvSpPr>
            <a:spLocks noGrp="1"/>
          </p:cNvSpPr>
          <p:nvPr>
            <p:ph type="title"/>
          </p:nvPr>
        </p:nvSpPr>
        <p:spPr>
          <a:xfrm>
            <a:off x="457200" y="274638"/>
            <a:ext cx="8229600" cy="6049962"/>
          </a:xfrm>
        </p:spPr>
        <p:txBody>
          <a:bodyPr/>
          <a:lstStyle/>
          <a:p>
            <a:r>
              <a:rPr lang="en-US" smtClean="0"/>
              <a:t>How Are Districts Drawn?</a:t>
            </a:r>
            <a:br>
              <a:rPr lang="en-US" smtClean="0"/>
            </a:br>
            <a:r>
              <a:rPr lang="en-US" smtClean="0"/>
              <a:t/>
            </a:r>
            <a:br>
              <a:rPr lang="en-US" smtClean="0"/>
            </a:br>
            <a:r>
              <a:rPr lang="en-US" smtClean="0">
                <a:hlinkClick r:id="rId3"/>
              </a:rPr>
              <a:t>Texas Redistricting</a:t>
            </a:r>
            <a:endParaRPr lang="en-US" smtClean="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457200" y="274638"/>
            <a:ext cx="8229600" cy="6126162"/>
          </a:xfrm>
        </p:spPr>
        <p:txBody>
          <a:bodyPr/>
          <a:lstStyle/>
          <a:p>
            <a:r>
              <a:rPr lang="en-US" smtClean="0"/>
              <a:t>The actual design is decided by the state legislature, meaning that the majority party in the state legislature gets to draw the districts in the state.</a:t>
            </a:r>
            <a:br>
              <a:rPr lang="en-US" smtClean="0"/>
            </a:br>
            <a:r>
              <a:rPr lang="en-US" smtClean="0"/>
              <a:t/>
            </a:r>
            <a:br>
              <a:rPr lang="en-US" smtClean="0"/>
            </a:br>
            <a:r>
              <a:rPr lang="en-US" smtClean="0"/>
              <a:t>They tend to draw then in a manner that will benefit them. </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457200" y="274638"/>
            <a:ext cx="8229600" cy="6049962"/>
          </a:xfrm>
        </p:spPr>
        <p:txBody>
          <a:bodyPr/>
          <a:lstStyle/>
          <a:p>
            <a:pPr eaLnBrk="1" hangingPunct="1"/>
            <a:r>
              <a:rPr lang="en-US" smtClean="0"/>
              <a:t>They will attempt to minimize the number of seats the minority party can receive.</a:t>
            </a: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4"/>
          <p:cNvSpPr>
            <a:spLocks noGrp="1"/>
          </p:cNvSpPr>
          <p:nvPr>
            <p:ph type="title"/>
          </p:nvPr>
        </p:nvSpPr>
        <p:spPr>
          <a:xfrm>
            <a:off x="457200" y="274638"/>
            <a:ext cx="8229600" cy="6049962"/>
          </a:xfrm>
        </p:spPr>
        <p:txBody>
          <a:bodyPr/>
          <a:lstStyle/>
          <a:p>
            <a:r>
              <a:rPr lang="en-US" dirty="0" smtClean="0"/>
              <a:t>Gerrymandering techniques:</a:t>
            </a:r>
            <a:br>
              <a:rPr lang="en-US" dirty="0" smtClean="0"/>
            </a:br>
            <a:r>
              <a:rPr lang="en-US" dirty="0" smtClean="0"/>
              <a:t/>
            </a:r>
            <a:br>
              <a:rPr lang="en-US" dirty="0" smtClean="0"/>
            </a:br>
            <a:r>
              <a:rPr lang="en-US" dirty="0" smtClean="0">
                <a:hlinkClick r:id="rId3"/>
              </a:rPr>
              <a:t>Vote Packing</a:t>
            </a:r>
            <a:br>
              <a:rPr lang="en-US" dirty="0" smtClean="0">
                <a:hlinkClick r:id="rId3"/>
              </a:rPr>
            </a:br>
            <a:r>
              <a:rPr lang="en-US" dirty="0" smtClean="0">
                <a:hlinkClick r:id="rId3"/>
              </a:rPr>
              <a:t>Vote Dilution</a:t>
            </a:r>
            <a:endParaRPr lang="en-US"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last point is important, not all offices are staffed with people who win elections. The Framers of the Constitution did not trust the population to make selections for judges for example.</a:t>
            </a:r>
            <a:endParaRPr lang="en-US"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457200" y="274638"/>
            <a:ext cx="8229600" cy="6126162"/>
          </a:xfrm>
        </p:spPr>
        <p:txBody>
          <a:bodyPr/>
          <a:lstStyle/>
          <a:p>
            <a:r>
              <a:rPr lang="en-US" dirty="0" smtClean="0"/>
              <a:t>Vote packing squeezes as many minority votes in as few districts as possible, vote dilution (or cracking) distributes minority votes across as many districts as possible.</a:t>
            </a:r>
            <a:br>
              <a:rPr lang="en-US" dirty="0" smtClean="0"/>
            </a:br>
            <a:r>
              <a:rPr lang="en-US" dirty="0" smtClean="0"/>
              <a:t/>
            </a:r>
            <a:br>
              <a:rPr lang="en-US" dirty="0" smtClean="0"/>
            </a:br>
            <a:r>
              <a:rPr lang="en-US" dirty="0" smtClean="0">
                <a:hlinkClick r:id="rId3"/>
              </a:rPr>
              <a:t>Click here for descriptions of each</a:t>
            </a:r>
            <a:r>
              <a:rPr lang="en-US" dirty="0" smtClean="0"/>
              <a:t>.</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457200" y="274638"/>
            <a:ext cx="8229600" cy="6049962"/>
          </a:xfrm>
        </p:spPr>
        <p:txBody>
          <a:bodyPr/>
          <a:lstStyle/>
          <a:p>
            <a:pPr eaLnBrk="1" hangingPunct="1"/>
            <a:r>
              <a:rPr lang="en-US" dirty="0" smtClean="0"/>
              <a:t>The </a:t>
            </a:r>
            <a:r>
              <a:rPr lang="en-US" dirty="0" smtClean="0">
                <a:hlinkClick r:id="rId3"/>
              </a:rPr>
              <a:t>Voting Rights Act of 1965 </a:t>
            </a:r>
            <a:r>
              <a:rPr lang="en-US" dirty="0" smtClean="0"/>
              <a:t>made these tactics illegal when used to dilute the voting strength of racial minorities. </a:t>
            </a: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It also subjects states that had histories of racial gerrymandering to </a:t>
            </a:r>
            <a:r>
              <a:rPr lang="en-US" dirty="0" smtClean="0">
                <a:hlinkClick r:id="rId2"/>
              </a:rPr>
              <a:t>preclearance</a:t>
            </a:r>
            <a:r>
              <a:rPr lang="en-US" dirty="0" smtClean="0"/>
              <a:t> (Section 5 of the VRA), meaning that any redrawn districts must be approved by a panel of federal judges.</a:t>
            </a:r>
            <a:endParaRPr lang="en-US"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9490" name="Picture 2" descr="http://upload.wikimedia.org/wikipedia/en/3/32/Us_s5_cvr08.PNG"/>
          <p:cNvPicPr>
            <a:picLocks noChangeAspect="1" noChangeArrowheads="1"/>
          </p:cNvPicPr>
          <p:nvPr/>
        </p:nvPicPr>
        <p:blipFill>
          <a:blip r:embed="rId2" cstate="print"/>
          <a:srcRect/>
          <a:stretch>
            <a:fillRect/>
          </a:stretch>
        </p:blipFill>
        <p:spPr bwMode="auto">
          <a:xfrm>
            <a:off x="581025" y="457200"/>
            <a:ext cx="8105775" cy="5248275"/>
          </a:xfrm>
          <a:prstGeom prst="rect">
            <a:avLst/>
          </a:prstGeom>
          <a:noFill/>
        </p:spPr>
      </p:pic>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a:t>
            </a:r>
            <a:r>
              <a:rPr lang="en-US" dirty="0" smtClean="0">
                <a:hlinkClick r:id="rId2"/>
              </a:rPr>
              <a:t>continued need</a:t>
            </a:r>
            <a:r>
              <a:rPr lang="en-US" dirty="0" smtClean="0"/>
              <a:t> for preclearance has been a subject of recent debate. </a:t>
            </a:r>
            <a:endParaRPr lang="en-US" dirty="0"/>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constitutionality of preclearance was debated recently </a:t>
            </a:r>
            <a:br>
              <a:rPr lang="en-US" dirty="0" smtClean="0"/>
            </a:br>
            <a:r>
              <a:rPr lang="en-US" dirty="0" smtClean="0"/>
              <a:t/>
            </a:r>
            <a:br>
              <a:rPr lang="en-US" dirty="0" smtClean="0"/>
            </a:br>
            <a:r>
              <a:rPr lang="en-US" dirty="0" smtClean="0">
                <a:hlinkClick r:id="rId2"/>
              </a:rPr>
              <a:t>Northwest Austin Municipal Utility District Number One v. </a:t>
            </a:r>
            <a:r>
              <a:rPr lang="en-US" dirty="0" err="1" smtClean="0">
                <a:hlinkClick r:id="rId2"/>
              </a:rPr>
              <a:t>Mukasey</a:t>
            </a:r>
            <a:endParaRPr lang="en-US" dirty="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7200" y="274638"/>
            <a:ext cx="8229600" cy="6126162"/>
          </a:xfrm>
        </p:spPr>
        <p:txBody>
          <a:bodyPr/>
          <a:lstStyle/>
          <a:p>
            <a:r>
              <a:rPr lang="en-US" sz="4000" smtClean="0"/>
              <a:t>Problems:</a:t>
            </a:r>
            <a:br>
              <a:rPr lang="en-US" sz="4000" smtClean="0"/>
            </a:br>
            <a:r>
              <a:rPr lang="en-US" sz="4000" smtClean="0"/>
              <a:t/>
            </a:r>
            <a:br>
              <a:rPr lang="en-US" sz="4000" smtClean="0"/>
            </a:br>
            <a:r>
              <a:rPr lang="en-US" sz="4000" smtClean="0"/>
              <a:t>1 - How can you prove racial discrimination has actually occurred?</a:t>
            </a:r>
            <a:br>
              <a:rPr lang="en-US" sz="4000" smtClean="0"/>
            </a:br>
            <a:r>
              <a:rPr lang="en-US" sz="4000" smtClean="0"/>
              <a:t/>
            </a:r>
            <a:br>
              <a:rPr lang="en-US" sz="4000" smtClean="0"/>
            </a:br>
            <a:r>
              <a:rPr lang="en-US" sz="4000" smtClean="0"/>
              <a:t>2 – How can the problems of past acts of racial gerrymandering be addressed without violating the law?   </a:t>
            </a: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idx="4294967295"/>
          </p:nvPr>
        </p:nvSpPr>
        <p:spPr>
          <a:xfrm>
            <a:off x="457200" y="274638"/>
            <a:ext cx="8229600" cy="5973762"/>
          </a:xfrm>
        </p:spPr>
        <p:txBody>
          <a:bodyPr/>
          <a:lstStyle/>
          <a:p>
            <a:r>
              <a:rPr lang="en-US" smtClean="0"/>
              <a:t>Some gerrymandering has resulted from the need to ensure minority representation.</a:t>
            </a:r>
            <a:br>
              <a:rPr lang="en-US" smtClean="0"/>
            </a:br>
            <a:r>
              <a:rPr lang="en-US" smtClean="0"/>
              <a:t/>
            </a:r>
            <a:br>
              <a:rPr lang="en-US" smtClean="0"/>
            </a:br>
            <a:r>
              <a:rPr lang="en-US" smtClean="0"/>
              <a:t>Benign Gerrymandering</a:t>
            </a:r>
            <a:br>
              <a:rPr lang="en-US" smtClean="0"/>
            </a:br>
            <a:r>
              <a:rPr lang="en-US" smtClean="0"/>
              <a:t>Racial Gerrymandering</a:t>
            </a: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4"/>
          <p:cNvSpPr>
            <a:spLocks noGrp="1"/>
          </p:cNvSpPr>
          <p:nvPr>
            <p:ph type="title"/>
          </p:nvPr>
        </p:nvSpPr>
        <p:spPr>
          <a:xfrm>
            <a:off x="457200" y="274638"/>
            <a:ext cx="8229600" cy="6049962"/>
          </a:xfrm>
        </p:spPr>
        <p:txBody>
          <a:bodyPr/>
          <a:lstStyle/>
          <a:p>
            <a:r>
              <a:rPr lang="en-US" smtClean="0"/>
              <a:t>But these have been found unconstitutional since they explicitly take race into consideration when districts are drawn. </a:t>
            </a:r>
            <a:r>
              <a:rPr lang="en-US" smtClean="0">
                <a:hlinkClick r:id="rId3"/>
              </a:rPr>
              <a:t/>
            </a:r>
            <a:br>
              <a:rPr lang="en-US" smtClean="0">
                <a:hlinkClick r:id="rId3"/>
              </a:rPr>
            </a:br>
            <a:r>
              <a:rPr lang="en-US" smtClean="0">
                <a:hlinkClick r:id="rId3"/>
              </a:rPr>
              <a:t/>
            </a:r>
            <a:br>
              <a:rPr lang="en-US" smtClean="0">
                <a:hlinkClick r:id="rId3"/>
              </a:rPr>
            </a:br>
            <a:r>
              <a:rPr lang="en-US" smtClean="0">
                <a:hlinkClick r:id="rId3"/>
              </a:rPr>
              <a:t>Shaw v. Reno</a:t>
            </a:r>
            <a:r>
              <a:rPr lang="en-US" smtClean="0"/>
              <a:t/>
            </a:r>
            <a:br>
              <a:rPr lang="en-US" smtClean="0"/>
            </a:br>
            <a:r>
              <a:rPr lang="en-US" smtClean="0">
                <a:hlinkClick r:id="rId4"/>
              </a:rPr>
              <a:t>Miller v. Johnson</a:t>
            </a:r>
            <a:endParaRPr lang="en-US" smtClean="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457200" y="274638"/>
            <a:ext cx="8229600" cy="6126162"/>
          </a:xfrm>
        </p:spPr>
        <p:txBody>
          <a:bodyPr/>
          <a:lstStyle/>
          <a:p>
            <a:r>
              <a:rPr lang="en-US" smtClean="0"/>
              <a:t>Most districts show evidence of gerrymandering.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Ex Justice Sandra Day O’Connor has been on a mission </a:t>
            </a:r>
            <a:r>
              <a:rPr lang="en-US" dirty="0" smtClean="0">
                <a:hlinkClick r:id="rId2"/>
              </a:rPr>
              <a:t>against judicial elections</a:t>
            </a:r>
            <a:r>
              <a:rPr lang="en-US" dirty="0" smtClean="0"/>
              <a:t> since leaving the court.</a:t>
            </a:r>
            <a:endParaRPr lang="en-US" dirty="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4"/>
          <p:cNvSpPr>
            <a:spLocks noGrp="1"/>
          </p:cNvSpPr>
          <p:nvPr>
            <p:ph type="title"/>
          </p:nvPr>
        </p:nvSpPr>
        <p:spPr>
          <a:xfrm>
            <a:off x="457200" y="274638"/>
            <a:ext cx="8229600" cy="6049962"/>
          </a:xfrm>
        </p:spPr>
        <p:txBody>
          <a:bodyPr/>
          <a:lstStyle/>
          <a:p>
            <a:endParaRPr lang="en-US" smtClean="0"/>
          </a:p>
        </p:txBody>
      </p:sp>
      <p:pic>
        <p:nvPicPr>
          <p:cNvPr id="65539" name="Picture 6" descr="TX22_109_abcdef"/>
          <p:cNvPicPr>
            <a:picLocks noChangeAspect="1" noChangeArrowheads="1"/>
          </p:cNvPicPr>
          <p:nvPr/>
        </p:nvPicPr>
        <p:blipFill>
          <a:blip r:embed="rId3" cstate="print"/>
          <a:srcRect/>
          <a:stretch>
            <a:fillRect/>
          </a:stretch>
        </p:blipFill>
        <p:spPr bwMode="auto">
          <a:xfrm>
            <a:off x="609600" y="762000"/>
            <a:ext cx="8077200" cy="5105400"/>
          </a:xfrm>
          <a:prstGeom prst="rect">
            <a:avLst/>
          </a:prstGeom>
          <a:noFill/>
          <a:ln w="9525">
            <a:noFill/>
            <a:miter lim="800000"/>
            <a:headEnd/>
            <a:tailEnd/>
          </a:ln>
        </p:spPr>
      </p:pic>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457200" y="274638"/>
            <a:ext cx="8229600" cy="5973762"/>
          </a:xfrm>
        </p:spPr>
        <p:txBody>
          <a:bodyPr/>
          <a:lstStyle/>
          <a:p>
            <a:pPr eaLnBrk="1" hangingPunct="1"/>
            <a:r>
              <a:rPr lang="en-US" smtClean="0"/>
              <a:t>What consequences has gerrymandering had </a:t>
            </a:r>
            <a:br>
              <a:rPr lang="en-US" smtClean="0"/>
            </a:br>
            <a:r>
              <a:rPr lang="en-US" smtClean="0"/>
              <a:t>for democracy in America?</a:t>
            </a:r>
            <a:br>
              <a:rPr lang="en-US" smtClean="0"/>
            </a:br>
            <a:r>
              <a:rPr lang="en-US" smtClean="0"/>
              <a:t/>
            </a:r>
            <a:br>
              <a:rPr lang="en-US" smtClean="0"/>
            </a:br>
            <a:r>
              <a:rPr lang="en-US" smtClean="0"/>
              <a:t>Increased polarization?</a:t>
            </a:r>
            <a:br>
              <a:rPr lang="en-US" smtClean="0"/>
            </a:br>
            <a:r>
              <a:rPr lang="en-US" smtClean="0"/>
              <a:t>Undermined representation?</a:t>
            </a: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457200" y="274638"/>
            <a:ext cx="8229600" cy="6126162"/>
          </a:xfrm>
        </p:spPr>
        <p:txBody>
          <a:bodyPr/>
          <a:lstStyle/>
          <a:p>
            <a:r>
              <a:rPr lang="en-US" smtClean="0"/>
              <a:t>Gerrymandering may turn the electoral process on its head. Rather than constituents selecting representatives, representatives select their constituents.</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457200" y="274638"/>
            <a:ext cx="8229600" cy="6126162"/>
          </a:xfrm>
        </p:spPr>
        <p:txBody>
          <a:bodyPr/>
          <a:lstStyle/>
          <a:p>
            <a:r>
              <a:rPr lang="en-US" smtClean="0"/>
              <a:t>Should a partisan institution like the state legislature, design districts? Or should it be done by a more neutral process?</a:t>
            </a:r>
            <a:br>
              <a:rPr lang="en-US" smtClean="0"/>
            </a:br>
            <a:r>
              <a:rPr lang="en-US" smtClean="0"/>
              <a:t/>
            </a:r>
            <a:br>
              <a:rPr lang="en-US" smtClean="0"/>
            </a:br>
            <a:r>
              <a:rPr lang="en-US" smtClean="0"/>
              <a:t>Iowa</a:t>
            </a: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a:solidFill>
            <a:schemeClr val="bg1">
              <a:lumMod val="95000"/>
            </a:schemeClr>
          </a:solidFill>
          <a:ln>
            <a:solidFill>
              <a:schemeClr val="tx1"/>
            </a:solidFill>
          </a:ln>
        </p:spPr>
        <p:txBody>
          <a:bodyPr/>
          <a:lstStyle/>
          <a:p>
            <a:r>
              <a:rPr lang="en-US" dirty="0" smtClean="0"/>
              <a:t>Some History</a:t>
            </a:r>
            <a:endParaRPr lang="en-US" dirty="0"/>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One way to understand the manner in which elections have changed over U.S. history is to look at how presidential elections have evolved.</a:t>
            </a:r>
            <a:endParaRPr lang="en-US" dirty="0"/>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first two presidential elections were dominated by Washington who was assumed would be the first occupant of the office.</a:t>
            </a:r>
            <a:endParaRPr lang="en-US" dirty="0"/>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3"/>
          <p:cNvSpPr>
            <a:spLocks noGrp="1"/>
          </p:cNvSpPr>
          <p:nvPr>
            <p:ph type="title"/>
          </p:nvPr>
        </p:nvSpPr>
        <p:spPr>
          <a:xfrm>
            <a:off x="457200" y="274638"/>
            <a:ext cx="8229600" cy="6049962"/>
          </a:xfrm>
        </p:spPr>
        <p:txBody>
          <a:bodyPr/>
          <a:lstStyle/>
          <a:p>
            <a:pPr eaLnBrk="1" hangingPunct="1"/>
            <a:r>
              <a:rPr lang="en-US" dirty="0" smtClean="0"/>
              <a:t>After Washington there were three phases in the evolution of Presidential elections</a:t>
            </a:r>
            <a:br>
              <a:rPr lang="en-US" dirty="0" smtClean="0"/>
            </a:br>
            <a:r>
              <a:rPr lang="en-US" dirty="0" smtClean="0"/>
              <a:t/>
            </a:r>
            <a:br>
              <a:rPr lang="en-US" dirty="0" smtClean="0"/>
            </a:br>
            <a:r>
              <a:rPr lang="en-US" dirty="0" smtClean="0"/>
              <a:t>1 – King Caucus</a:t>
            </a:r>
            <a:br>
              <a:rPr lang="en-US" dirty="0" smtClean="0"/>
            </a:br>
            <a:r>
              <a:rPr lang="en-US" dirty="0" smtClean="0"/>
              <a:t>2 – Nominating Conventions</a:t>
            </a:r>
            <a:br>
              <a:rPr lang="en-US" dirty="0" smtClean="0"/>
            </a:br>
            <a:r>
              <a:rPr lang="en-US" dirty="0" smtClean="0"/>
              <a:t>3 – Primary Elections</a:t>
            </a: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King Caucus </a:t>
            </a:r>
            <a:r>
              <a:rPr lang="en-US" dirty="0" smtClean="0"/>
              <a:t/>
            </a:r>
            <a:br>
              <a:rPr lang="en-US" dirty="0" smtClean="0"/>
            </a:br>
            <a:r>
              <a:rPr lang="en-US" dirty="0" smtClean="0"/>
              <a:t/>
            </a:r>
            <a:br>
              <a:rPr lang="en-US" dirty="0" smtClean="0"/>
            </a:br>
            <a:r>
              <a:rPr lang="en-US" dirty="0" smtClean="0"/>
              <a:t>By the mid 1790s political parties had developed in Congress and would dominate the electoral process until the late 1820s.</a:t>
            </a:r>
            <a:endParaRPr lang="en-US" dirty="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a:xfrm>
            <a:off x="457200" y="274638"/>
            <a:ext cx="8229600" cy="6126162"/>
          </a:xfrm>
        </p:spPr>
        <p:txBody>
          <a:bodyPr/>
          <a:lstStyle/>
          <a:p>
            <a:r>
              <a:rPr lang="en-US" dirty="0" smtClean="0"/>
              <a:t>Nominations for the presidency were controlled by parties in Congress, especially the Democrat – Republicans. This gave the legislature additional influence over the executive. It also kept politics an elite enterprise.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It also reminds us the elections can be structured in many different ways. </a:t>
            </a:r>
            <a:br>
              <a:rPr lang="en-US" dirty="0" smtClean="0"/>
            </a:br>
            <a:r>
              <a:rPr lang="en-US" dirty="0" smtClean="0"/>
              <a:t/>
            </a:r>
            <a:br>
              <a:rPr lang="en-US" dirty="0" smtClean="0"/>
            </a:br>
            <a:r>
              <a:rPr lang="en-US" dirty="0" smtClean="0"/>
              <a:t>There are certain basic requirements we expect of elections.</a:t>
            </a:r>
            <a:endParaRPr lang="en-US" dirty="0"/>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Westward expansion and agitation by  non property owners fueled Andrew Jackson’s efforts to remove presidential politics from the Congress to the states and cities.</a:t>
            </a:r>
            <a:br>
              <a:rPr lang="en-US" dirty="0" smtClean="0"/>
            </a:br>
            <a:r>
              <a:rPr lang="en-US" dirty="0" smtClean="0"/>
              <a:t/>
            </a:r>
            <a:br>
              <a:rPr lang="en-US" dirty="0" smtClean="0"/>
            </a:br>
            <a:r>
              <a:rPr lang="en-US" dirty="0" smtClean="0"/>
              <a:t>Nominating conventions first met in 1832.</a:t>
            </a:r>
            <a:endParaRPr lang="en-US" dirty="0"/>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a:xfrm>
            <a:off x="457200" y="274638"/>
            <a:ext cx="8229600" cy="6049962"/>
          </a:xfrm>
        </p:spPr>
        <p:txBody>
          <a:bodyPr/>
          <a:lstStyle/>
          <a:p>
            <a:pPr eaLnBrk="1" hangingPunct="1"/>
            <a:r>
              <a:rPr lang="en-US" dirty="0" smtClean="0">
                <a:hlinkClick r:id="rId3"/>
              </a:rPr>
              <a:t>Nominating Conventions</a:t>
            </a:r>
            <a:r>
              <a:rPr lang="en-US" dirty="0" smtClean="0"/>
              <a:t/>
            </a:r>
            <a:br>
              <a:rPr lang="en-US" dirty="0" smtClean="0"/>
            </a:br>
            <a:r>
              <a:rPr lang="en-US" dirty="0" smtClean="0"/>
              <a:t/>
            </a:r>
            <a:br>
              <a:rPr lang="en-US" dirty="0" smtClean="0"/>
            </a:br>
            <a:r>
              <a:rPr lang="en-US" dirty="0" smtClean="0"/>
              <a:t>As political parties developed, they controlled the selection of presidential candidates. Nominating conventions would control the process.</a:t>
            </a: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nominating convention provided an opportunity every four years for party members across the country to meet. But the meetings were dominated by </a:t>
            </a:r>
            <a:r>
              <a:rPr lang="en-US" dirty="0" smtClean="0">
                <a:hlinkClick r:id="rId2"/>
              </a:rPr>
              <a:t>party bosses </a:t>
            </a:r>
            <a:r>
              <a:rPr lang="en-US" dirty="0" smtClean="0"/>
              <a:t>who developed enough power to handpick certain candidates. </a:t>
            </a:r>
            <a:endParaRPr lang="en-US" dirty="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These bosses grew to dominate </a:t>
            </a:r>
            <a:r>
              <a:rPr lang="en-US" dirty="0" smtClean="0">
                <a:hlinkClick r:id="rId2"/>
              </a:rPr>
              <a:t>party machines</a:t>
            </a:r>
            <a:r>
              <a:rPr lang="en-US" dirty="0" smtClean="0"/>
              <a:t> across the country and were generally viewed as being corrupt, though political parties were especially strong during this period.</a:t>
            </a:r>
            <a:endParaRPr lang="en-US" dirty="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 variety of reforms were proposed and implemented in the early 1900s to minimize the power of party machines. Key among these was the primary election. </a:t>
            </a:r>
            <a:endParaRPr lang="en-US"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a:xfrm>
            <a:off x="457200" y="274638"/>
            <a:ext cx="8229600" cy="6049962"/>
          </a:xfrm>
        </p:spPr>
        <p:txBody>
          <a:bodyPr/>
          <a:lstStyle/>
          <a:p>
            <a:pPr eaLnBrk="1" hangingPunct="1"/>
            <a:r>
              <a:rPr lang="en-US" dirty="0" smtClean="0">
                <a:hlinkClick r:id="rId3"/>
              </a:rPr>
              <a:t>Primary Elections</a:t>
            </a:r>
            <a:r>
              <a:rPr lang="en-US" dirty="0" smtClean="0"/>
              <a:t/>
            </a:r>
            <a:br>
              <a:rPr lang="en-US" dirty="0" smtClean="0"/>
            </a:br>
            <a:r>
              <a:rPr lang="en-US" dirty="0" smtClean="0"/>
              <a:t/>
            </a:r>
            <a:br>
              <a:rPr lang="en-US" dirty="0" smtClean="0"/>
            </a:br>
            <a:r>
              <a:rPr lang="en-US" dirty="0" smtClean="0"/>
              <a:t>Primary elections were developed to allow the voters to select presidential nominees for whichever political party they affiliate themselves with. </a:t>
            </a: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Currently almost every state’s Democratic and Republican Parties has a primary election to determine its nominees to all elected offices not only the presidency.</a:t>
            </a:r>
            <a:endParaRPr lang="en-US" dirty="0"/>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Delegates are apportioned to each candidate based on the percentage of the vote the candidate receives in the election. These delegates will vote for that candidate at the party’s state and national conventions.</a:t>
            </a:r>
            <a:endParaRPr lang="en-US" dirty="0"/>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There are two general types of primaries</a:t>
            </a:r>
            <a:endParaRPr lang="en-US" dirty="0"/>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Closed</a:t>
            </a:r>
            <a:r>
              <a:rPr lang="en-US" dirty="0" smtClean="0"/>
              <a:t>: Voters must register ahead of time as a member of a party in order to vote in that party’s primary. This allows the party to control its selection process by limiting participation to its members.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a:solidFill>
            <a:schemeClr val="bg1">
              <a:lumMod val="95000"/>
            </a:schemeClr>
          </a:solidFill>
          <a:ln>
            <a:solidFill>
              <a:schemeClr val="tx1"/>
            </a:solidFill>
          </a:ln>
        </p:spPr>
        <p:txBody>
          <a:bodyPr/>
          <a:lstStyle/>
          <a:p>
            <a:r>
              <a:rPr lang="en-US" dirty="0" smtClean="0"/>
              <a:t>Free</a:t>
            </a:r>
            <a:br>
              <a:rPr lang="en-US" dirty="0" smtClean="0"/>
            </a:br>
            <a:r>
              <a:rPr lang="en-US" dirty="0" smtClean="0"/>
              <a:t>Fair</a:t>
            </a:r>
            <a:br>
              <a:rPr lang="en-US" dirty="0" smtClean="0"/>
            </a:br>
            <a:r>
              <a:rPr lang="en-US" dirty="0" smtClean="0"/>
              <a:t>Open</a:t>
            </a:r>
            <a:br>
              <a:rPr lang="en-US" dirty="0" smtClean="0"/>
            </a:br>
            <a:r>
              <a:rPr lang="en-US" dirty="0" smtClean="0"/>
              <a:t>Frequent</a:t>
            </a:r>
            <a:endParaRPr lang="en-US" dirty="0"/>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Open</a:t>
            </a:r>
            <a:r>
              <a:rPr lang="en-US" dirty="0" smtClean="0"/>
              <a:t>: Voters do not have to register as party members, and can go to either party’s primary. They can only go to one however.</a:t>
            </a:r>
            <a:endParaRPr lang="en-US" dirty="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Texas has open primaries.</a:t>
            </a:r>
            <a:br>
              <a:rPr lang="en-US" dirty="0" smtClean="0"/>
            </a:br>
            <a:r>
              <a:rPr lang="en-US" dirty="0" smtClean="0"/>
              <a:t/>
            </a:r>
            <a:br>
              <a:rPr lang="en-US" dirty="0" smtClean="0"/>
            </a:br>
            <a:r>
              <a:rPr lang="en-US" b="1" dirty="0" smtClean="0"/>
              <a:t> </a:t>
            </a:r>
            <a:r>
              <a:rPr lang="en-US" dirty="0" smtClean="0">
                <a:hlinkClick r:id="rId2"/>
              </a:rPr>
              <a:t>Texas 2010 Primary Election Calendar</a:t>
            </a:r>
            <a:r>
              <a:rPr lang="en-US" dirty="0" smtClean="0"/>
              <a:t/>
            </a:r>
            <a:br>
              <a:rPr lang="en-US" dirty="0" smtClean="0"/>
            </a:br>
            <a:r>
              <a:rPr lang="en-US" dirty="0" smtClean="0"/>
              <a:t/>
            </a:r>
            <a:br>
              <a:rPr lang="en-US" dirty="0" smtClean="0"/>
            </a:br>
            <a:r>
              <a:rPr lang="en-US" b="1" dirty="0" smtClean="0"/>
              <a:t> </a:t>
            </a:r>
            <a:r>
              <a:rPr lang="en-US" dirty="0" smtClean="0">
                <a:hlinkClick r:id="rId3"/>
              </a:rPr>
              <a:t>Texas 2010 Primary Election Results</a:t>
            </a:r>
            <a:endParaRPr lang="en-US" dirty="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Notice that there is no role for independent voters to play in the selecting candidates for the general election. This matters, as we will see below.</a:t>
            </a:r>
            <a:endParaRPr lang="en-US"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3"/>
          <p:cNvSpPr>
            <a:spLocks noGrp="1"/>
          </p:cNvSpPr>
          <p:nvPr>
            <p:ph type="title"/>
          </p:nvPr>
        </p:nvSpPr>
        <p:spPr>
          <a:xfrm>
            <a:off x="457200" y="274638"/>
            <a:ext cx="8229600" cy="6049962"/>
          </a:xfrm>
        </p:spPr>
        <p:txBody>
          <a:bodyPr/>
          <a:lstStyle/>
          <a:p>
            <a:pPr eaLnBrk="1" hangingPunct="1"/>
            <a:r>
              <a:rPr lang="en-US" dirty="0" smtClean="0"/>
              <a:t>The increased use of primary elections has been argued to have had an impact on the nature of U.S. Elections. </a:t>
            </a: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1 - The electoral process is now candidate centered.</a:t>
            </a:r>
            <a:endParaRPr lang="en-US" dirty="0"/>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Since candidates have to distinguish themselves from other party members they forge their own unique identities with the public apart from simply being a member of a party. </a:t>
            </a:r>
            <a:endParaRPr lang="en-US" dirty="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They also create their own campaign apparatus and fundraising sources. This makes them less subject to their party.</a:t>
            </a:r>
            <a:endParaRPr lang="en-US" dirty="0"/>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When we discuss political parties further we will explore the idea that this has led to a reduction in the power of parties as organizations.</a:t>
            </a:r>
            <a:endParaRPr lang="en-US" dirty="0"/>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2 – Politics has become increasingly polarized ideologically.</a:t>
            </a:r>
            <a:endParaRPr lang="en-US" dirty="0"/>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Primary voters are different than voters in general elections.</a:t>
            </a:r>
            <a:br>
              <a:rPr lang="en-US" dirty="0" smtClean="0"/>
            </a:br>
            <a:r>
              <a:rPr lang="en-US" dirty="0" smtClean="0"/>
              <a:t/>
            </a:r>
            <a:br>
              <a:rPr lang="en-US" dirty="0" smtClean="0"/>
            </a:br>
            <a:r>
              <a:rPr lang="en-US" dirty="0" smtClean="0"/>
              <a:t>By definition they are party identifiers and tend to be more extreme in their ideological positions.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Elections are central to any democratic governing system, but simply having elections is not enough. The manner in which elections are held is crucially important.</a:t>
            </a:r>
            <a:endParaRPr lang="en-US" dirty="0"/>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They tend to select candidates who reflect those extreme positions, though the more extreme candidates sometimes are unable to win general elections where independent voters hold more influence.</a:t>
            </a:r>
            <a:endParaRPr lang="en-US" dirty="0"/>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3"/>
          <p:cNvSpPr>
            <a:spLocks noGrp="1"/>
          </p:cNvSpPr>
          <p:nvPr>
            <p:ph type="title"/>
          </p:nvPr>
        </p:nvSpPr>
        <p:spPr>
          <a:xfrm>
            <a:off x="457200" y="274638"/>
            <a:ext cx="8229600" cy="6126162"/>
          </a:xfrm>
          <a:solidFill>
            <a:schemeClr val="bg1">
              <a:lumMod val="95000"/>
            </a:schemeClr>
          </a:solidFill>
          <a:ln>
            <a:solidFill>
              <a:schemeClr val="tx1"/>
            </a:solidFill>
          </a:ln>
        </p:spPr>
        <p:txBody>
          <a:bodyPr/>
          <a:lstStyle/>
          <a:p>
            <a:pPr eaLnBrk="1" hangingPunct="1"/>
            <a:r>
              <a:rPr lang="en-US" dirty="0" smtClean="0"/>
              <a:t>Voter Turnout</a:t>
            </a: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Not everyone who is eligible to vote actually votes. The turnout rate refers to the percentage of eligible voters who actually vote.</a:t>
            </a:r>
            <a:br>
              <a:rPr lang="en-US" dirty="0" smtClean="0"/>
            </a:br>
            <a:r>
              <a:rPr lang="en-US" dirty="0" smtClean="0"/>
              <a:t/>
            </a:r>
            <a:br>
              <a:rPr lang="en-US" dirty="0" smtClean="0"/>
            </a:br>
            <a:r>
              <a:rPr lang="en-US" sz="3600" dirty="0" smtClean="0"/>
              <a:t>Wikipedia: </a:t>
            </a:r>
            <a:r>
              <a:rPr lang="en-US" sz="3600" dirty="0" smtClean="0">
                <a:hlinkClick r:id="rId2"/>
              </a:rPr>
              <a:t>Voter Turnout</a:t>
            </a:r>
            <a:r>
              <a:rPr lang="en-US" sz="3600" dirty="0" smtClean="0"/>
              <a:t/>
            </a:r>
            <a:br>
              <a:rPr lang="en-US" sz="3600" dirty="0" smtClean="0"/>
            </a:br>
            <a:r>
              <a:rPr lang="en-US" sz="3600" dirty="0" smtClean="0"/>
              <a:t>U.S. Elections Project: </a:t>
            </a:r>
            <a:r>
              <a:rPr lang="en-US" sz="3600" dirty="0" smtClean="0">
                <a:hlinkClick r:id="rId3"/>
              </a:rPr>
              <a:t>Voter Turnout</a:t>
            </a:r>
            <a:endParaRPr lang="en-US" sz="3600" dirty="0"/>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Voter turnout in Presidential Elections from 1824 - 2008</a:t>
            </a:r>
            <a:endParaRPr lang="en-US" dirty="0"/>
          </a:p>
        </p:txBody>
      </p:sp>
      <p:pic>
        <p:nvPicPr>
          <p:cNvPr id="287750" name="Picture 6" descr="File:Voter turnout.png">
            <a:hlinkClick r:id="rId2"/>
          </p:cNvPr>
          <p:cNvPicPr>
            <a:picLocks noChangeAspect="1" noChangeArrowheads="1"/>
          </p:cNvPicPr>
          <p:nvPr/>
        </p:nvPicPr>
        <p:blipFill>
          <a:blip r:embed="rId3" cstate="print"/>
          <a:srcRect/>
          <a:stretch>
            <a:fillRect/>
          </a:stretch>
        </p:blipFill>
        <p:spPr bwMode="auto">
          <a:xfrm>
            <a:off x="838200" y="1981200"/>
            <a:ext cx="7620000" cy="4514851"/>
          </a:xfrm>
          <a:prstGeom prst="rect">
            <a:avLst/>
          </a:prstGeom>
          <a:noFill/>
        </p:spPr>
      </p:pic>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Voter Turnout">
            <a:hlinkClick r:id="rId2"/>
          </p:cNvPr>
          <p:cNvPicPr>
            <a:picLocks noChangeAspect="1" noChangeArrowheads="1"/>
          </p:cNvPicPr>
          <p:nvPr/>
        </p:nvPicPr>
        <p:blipFill>
          <a:blip r:embed="rId3" cstate="print"/>
          <a:srcRect/>
          <a:stretch>
            <a:fillRect/>
          </a:stretch>
        </p:blipFill>
        <p:spPr bwMode="auto">
          <a:xfrm>
            <a:off x="1066800" y="762000"/>
            <a:ext cx="7241229" cy="4953000"/>
          </a:xfrm>
          <a:prstGeom prst="rect">
            <a:avLst/>
          </a:prstGeom>
          <a:noFill/>
        </p:spPr>
      </p:pic>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a:xfrm>
            <a:off x="457200" y="274638"/>
            <a:ext cx="8229600" cy="5897562"/>
          </a:xfrm>
        </p:spPr>
        <p:txBody>
          <a:bodyPr/>
          <a:lstStyle/>
          <a:p>
            <a:pPr eaLnBrk="1" hangingPunct="1"/>
            <a:r>
              <a:rPr lang="en-US" dirty="0" smtClean="0"/>
              <a:t>Voter turnout has declined over American history. From 80% commonly, to as low as 49% in recent elections.</a:t>
            </a:r>
            <a:br>
              <a:rPr lang="en-US" dirty="0" smtClean="0"/>
            </a:br>
            <a:r>
              <a:rPr lang="en-US" dirty="0" smtClean="0"/>
              <a:t/>
            </a:r>
            <a:br>
              <a:rPr lang="en-US" dirty="0" smtClean="0"/>
            </a:br>
            <a:r>
              <a:rPr lang="en-US" dirty="0" smtClean="0"/>
              <a:t>Why?</a:t>
            </a: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457200" y="274638"/>
            <a:ext cx="8229600" cy="6049962"/>
          </a:xfrm>
        </p:spPr>
        <p:txBody>
          <a:bodyPr/>
          <a:lstStyle/>
          <a:p>
            <a:pPr eaLnBrk="1" hangingPunct="1"/>
            <a:r>
              <a:rPr lang="en-US" dirty="0" smtClean="0"/>
              <a:t>Potential causes: </a:t>
            </a:r>
            <a:br>
              <a:rPr lang="en-US" dirty="0" smtClean="0"/>
            </a:br>
            <a:r>
              <a:rPr lang="en-US" dirty="0" smtClean="0"/>
              <a:t/>
            </a:r>
            <a:br>
              <a:rPr lang="en-US" dirty="0" smtClean="0"/>
            </a:br>
            <a:r>
              <a:rPr lang="en-US" dirty="0" smtClean="0"/>
              <a:t>Voter apathy / alienation</a:t>
            </a:r>
            <a:br>
              <a:rPr lang="en-US" dirty="0" smtClean="0"/>
            </a:br>
            <a:r>
              <a:rPr lang="en-US" dirty="0" smtClean="0"/>
              <a:t>Voter satisfaction</a:t>
            </a:r>
            <a:br>
              <a:rPr lang="en-US" dirty="0" smtClean="0"/>
            </a:br>
            <a:r>
              <a:rPr lang="en-US" dirty="0" smtClean="0"/>
              <a:t>Less voter fraud</a:t>
            </a: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Voter apathy / alienation</a:t>
            </a:r>
            <a:br>
              <a:rPr lang="en-US" dirty="0" smtClean="0"/>
            </a:br>
            <a:r>
              <a:rPr lang="en-US" dirty="0" smtClean="0"/>
              <a:t/>
            </a:r>
            <a:br>
              <a:rPr lang="en-US" dirty="0" smtClean="0"/>
            </a:br>
            <a:r>
              <a:rPr lang="en-US" dirty="0" smtClean="0"/>
              <a:t>People have grown more detached from politics and feel less able to influence the governing process. Why bother voting if that’s the case? </a:t>
            </a:r>
            <a:endParaRPr lang="en-US" dirty="0"/>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Voter satisfaction</a:t>
            </a:r>
            <a:br>
              <a:rPr lang="en-US" dirty="0" smtClean="0"/>
            </a:br>
            <a:r>
              <a:rPr lang="en-US" dirty="0" smtClean="0"/>
              <a:t/>
            </a:r>
            <a:br>
              <a:rPr lang="en-US" dirty="0" smtClean="0"/>
            </a:br>
            <a:r>
              <a:rPr lang="en-US" dirty="0" smtClean="0"/>
              <a:t>The turnout rate tends to decrease when the economy is expanding, and increases when it is in decline. If things are going well, why vote?</a:t>
            </a:r>
            <a:endParaRPr lang="en-US" dirty="0"/>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Less voter fraud</a:t>
            </a:r>
            <a:br>
              <a:rPr lang="en-US" dirty="0" smtClean="0"/>
            </a:br>
            <a:r>
              <a:rPr lang="en-US" dirty="0" smtClean="0"/>
              <a:t/>
            </a:r>
            <a:br>
              <a:rPr lang="en-US" dirty="0" smtClean="0"/>
            </a:br>
            <a:r>
              <a:rPr lang="en-US" dirty="0" smtClean="0"/>
              <a:t>High voter turnout in the 19</a:t>
            </a:r>
            <a:r>
              <a:rPr lang="en-US" baseline="30000" dirty="0" smtClean="0"/>
              <a:t>th</a:t>
            </a:r>
            <a:r>
              <a:rPr lang="en-US" dirty="0" smtClean="0"/>
              <a:t> Century occurred often because people voted multiple times. Registration requirements – another Progressive Era reform – reduced the chance that this can happen.</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6049962"/>
          </a:xfrm>
        </p:spPr>
        <p:txBody>
          <a:bodyPr/>
          <a:lstStyle/>
          <a:p>
            <a:pPr eaLnBrk="1" hangingPunct="1"/>
            <a:r>
              <a:rPr lang="en-US" dirty="0" smtClean="0"/>
              <a:t>Totalitarian and authoritarian regimes almost always holds elections also, but the outcomes tend to be controlled in various ways.</a:t>
            </a:r>
            <a:br>
              <a:rPr lang="en-US" dirty="0" smtClean="0"/>
            </a:br>
            <a:r>
              <a:rPr lang="en-US" dirty="0" smtClean="0"/>
              <a:t/>
            </a:r>
            <a:br>
              <a:rPr lang="en-US" dirty="0" smtClean="0"/>
            </a:br>
            <a:r>
              <a:rPr lang="en-US" dirty="0" smtClean="0"/>
              <a:t>Often they not allow opposition candidates to run, and the votes people cast are made public.</a:t>
            </a: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But it also creates barriers to vote.</a:t>
            </a:r>
            <a:endParaRPr lang="en-US" dirty="0"/>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3"/>
          <p:cNvSpPr>
            <a:spLocks noGrp="1"/>
          </p:cNvSpPr>
          <p:nvPr>
            <p:ph type="title"/>
          </p:nvPr>
        </p:nvSpPr>
        <p:spPr>
          <a:xfrm>
            <a:off x="457200" y="274638"/>
            <a:ext cx="8229600" cy="6049962"/>
          </a:xfrm>
        </p:spPr>
        <p:txBody>
          <a:bodyPr/>
          <a:lstStyle/>
          <a:p>
            <a:pPr eaLnBrk="1" hangingPunct="1"/>
            <a:r>
              <a:rPr lang="en-US" dirty="0" smtClean="0"/>
              <a:t>An alternative reason. </a:t>
            </a:r>
            <a:br>
              <a:rPr lang="en-US" dirty="0" smtClean="0"/>
            </a:br>
            <a:r>
              <a:rPr lang="en-US" dirty="0" smtClean="0"/>
              <a:t>Is Voting Irrational?</a:t>
            </a: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p:nvPr>
        </p:nvSpPr>
        <p:spPr>
          <a:xfrm>
            <a:off x="457200" y="274638"/>
            <a:ext cx="8229600" cy="6049962"/>
          </a:xfrm>
        </p:spPr>
        <p:txBody>
          <a:bodyPr/>
          <a:lstStyle/>
          <a:p>
            <a:pPr eaLnBrk="1" hangingPunct="1"/>
            <a:r>
              <a:rPr lang="en-US" dirty="0" smtClean="0"/>
              <a:t>Perhaps people don’t vote because it seems irrational to vote</a:t>
            </a:r>
            <a:br>
              <a:rPr lang="en-US" dirty="0" smtClean="0"/>
            </a:br>
            <a:r>
              <a:rPr lang="en-US" dirty="0" smtClean="0"/>
              <a:t/>
            </a:r>
            <a:br>
              <a:rPr lang="en-US" dirty="0" smtClean="0"/>
            </a:br>
            <a:r>
              <a:rPr lang="en-US" dirty="0" smtClean="0"/>
              <a:t>Voting is not a rational activity if one expects their single solitary vote  to impact the result of an election.</a:t>
            </a: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Few elections are </a:t>
            </a:r>
            <a:br>
              <a:rPr lang="en-US" dirty="0" smtClean="0"/>
            </a:br>
            <a:r>
              <a:rPr lang="en-US" dirty="0" smtClean="0"/>
              <a:t>settled by one vote</a:t>
            </a:r>
            <a:br>
              <a:rPr lang="en-US" dirty="0" smtClean="0"/>
            </a:br>
            <a:r>
              <a:rPr lang="en-US" dirty="0" smtClean="0"/>
              <a:t/>
            </a:r>
            <a:br>
              <a:rPr lang="en-US" dirty="0" smtClean="0"/>
            </a:br>
            <a:r>
              <a:rPr lang="en-US" dirty="0" smtClean="0"/>
              <a:t>There is evidence that elections where one candidate is far ahead of the competition have lower turnout than competitive elections. This can impact down ballot races.</a:t>
            </a:r>
            <a:endParaRPr lang="en-US" dirty="0"/>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a:xfrm>
            <a:off x="457200" y="274638"/>
            <a:ext cx="8229600" cy="5973762"/>
          </a:xfrm>
        </p:spPr>
        <p:txBody>
          <a:bodyPr/>
          <a:lstStyle/>
          <a:p>
            <a:r>
              <a:rPr lang="en-US" dirty="0" smtClean="0"/>
              <a:t>But voting may indeed be rational if one thinks about it on terms of group strength.</a:t>
            </a: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3"/>
          <p:cNvSpPr>
            <a:spLocks noGrp="1"/>
          </p:cNvSpPr>
          <p:nvPr>
            <p:ph type="title"/>
          </p:nvPr>
        </p:nvSpPr>
        <p:spPr>
          <a:xfrm>
            <a:off x="457200" y="274638"/>
            <a:ext cx="8229600" cy="6049962"/>
          </a:xfrm>
        </p:spPr>
        <p:txBody>
          <a:bodyPr/>
          <a:lstStyle/>
          <a:p>
            <a:pPr eaLnBrk="1" hangingPunct="1"/>
            <a:r>
              <a:rPr lang="en-US" smtClean="0"/>
              <a:t>Group Turnout</a:t>
            </a:r>
            <a:br>
              <a:rPr lang="en-US" smtClean="0"/>
            </a:br>
            <a:r>
              <a:rPr lang="en-US" smtClean="0"/>
              <a:t/>
            </a:r>
            <a:br>
              <a:rPr lang="en-US" smtClean="0"/>
            </a:br>
            <a:r>
              <a:rPr lang="en-US" smtClean="0"/>
              <a:t>Who Votes?</a:t>
            </a:r>
            <a:br>
              <a:rPr lang="en-US" smtClean="0"/>
            </a:br>
            <a:r>
              <a:rPr lang="en-US" smtClean="0"/>
              <a:t>Who Does Not?</a:t>
            </a: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Not all groups in society vote at the same rates.</a:t>
            </a:r>
            <a:endParaRPr lang="en-US" dirty="0"/>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idx="4294967295"/>
          </p:nvPr>
        </p:nvSpPr>
        <p:spPr>
          <a:xfrm>
            <a:off x="457200" y="274638"/>
            <a:ext cx="8229600" cy="5973762"/>
          </a:xfrm>
        </p:spPr>
        <p:txBody>
          <a:bodyPr/>
          <a:lstStyle/>
          <a:p>
            <a:pPr algn="l"/>
            <a:r>
              <a:rPr lang="en-US" sz="3600" dirty="0" smtClean="0"/>
              <a:t>-The old vote at higher rates than the young.</a:t>
            </a:r>
            <a:br>
              <a:rPr lang="en-US" sz="3600" dirty="0" smtClean="0"/>
            </a:br>
            <a:r>
              <a:rPr lang="en-US" sz="3600" dirty="0" smtClean="0"/>
              <a:t/>
            </a:r>
            <a:br>
              <a:rPr lang="en-US" sz="3600" dirty="0" smtClean="0"/>
            </a:br>
            <a:r>
              <a:rPr lang="en-US" sz="3600" dirty="0" smtClean="0"/>
              <a:t>- The educated vote more than the uneducated.</a:t>
            </a:r>
            <a:br>
              <a:rPr lang="en-US" sz="3600" dirty="0" smtClean="0"/>
            </a:br>
            <a:r>
              <a:rPr lang="en-US" sz="3600" dirty="0" smtClean="0"/>
              <a:t/>
            </a:r>
            <a:br>
              <a:rPr lang="en-US" sz="3600" dirty="0" smtClean="0"/>
            </a:br>
            <a:r>
              <a:rPr lang="en-US" sz="3600" dirty="0" smtClean="0"/>
              <a:t>- The rich vote more than the poor.</a:t>
            </a:r>
            <a:br>
              <a:rPr lang="en-US" sz="3600" dirty="0" smtClean="0"/>
            </a:br>
            <a:r>
              <a:rPr lang="en-US" sz="3600" dirty="0" smtClean="0"/>
              <a:t/>
            </a:r>
            <a:br>
              <a:rPr lang="en-US" sz="3600" dirty="0" smtClean="0"/>
            </a:br>
            <a:r>
              <a:rPr lang="en-US" sz="3600" dirty="0" smtClean="0"/>
              <a:t>- Whites and Blacks more than Hispanics and Asians.</a:t>
            </a:r>
            <a:r>
              <a:rPr lang="en-US" dirty="0" smtClean="0"/>
              <a:t/>
            </a:r>
            <a:br>
              <a:rPr lang="en-US" dirty="0" smtClean="0"/>
            </a:br>
            <a:endParaRPr lang="en-US" dirty="0" smtClean="0"/>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p:nvPr>
        </p:nvSpPr>
        <p:spPr>
          <a:xfrm>
            <a:off x="457200" y="274638"/>
            <a:ext cx="8229600" cy="5973762"/>
          </a:xfrm>
        </p:spPr>
        <p:txBody>
          <a:bodyPr/>
          <a:lstStyle/>
          <a:p>
            <a:r>
              <a:rPr lang="en-US" dirty="0" smtClean="0"/>
              <a:t>Why does this matter?</a:t>
            </a:r>
            <a:br>
              <a:rPr lang="en-US" dirty="0" smtClean="0"/>
            </a:br>
            <a:r>
              <a:rPr lang="en-US" dirty="0" smtClean="0"/>
              <a:t/>
            </a:r>
            <a:br>
              <a:rPr lang="en-US" dirty="0" smtClean="0"/>
            </a:br>
            <a:r>
              <a:rPr lang="en-US" dirty="0" smtClean="0"/>
              <a:t>Legislators are more likely to vote in favor of the interests of groups that vote rather than those that do not.</a:t>
            </a: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8770" name="Picture 2" descr="Graduatesvotes">
            <a:hlinkClick r:id="rId2"/>
          </p:cNvPr>
          <p:cNvPicPr>
            <a:picLocks noChangeAspect="1" noChangeArrowheads="1"/>
          </p:cNvPicPr>
          <p:nvPr/>
        </p:nvPicPr>
        <p:blipFill>
          <a:blip r:embed="rId3" cstate="print"/>
          <a:srcRect/>
          <a:stretch>
            <a:fillRect/>
          </a:stretch>
        </p:blipFill>
        <p:spPr bwMode="auto">
          <a:xfrm>
            <a:off x="996236" y="838200"/>
            <a:ext cx="7233364" cy="52578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Examples:</a:t>
            </a:r>
            <a:br>
              <a:rPr lang="en-US" dirty="0" smtClean="0"/>
            </a:br>
            <a:r>
              <a:rPr lang="en-US" dirty="0" smtClean="0"/>
              <a:t/>
            </a:r>
            <a:br>
              <a:rPr lang="en-US" dirty="0" smtClean="0"/>
            </a:br>
            <a:r>
              <a:rPr lang="en-US" sz="3600" dirty="0" smtClean="0">
                <a:hlinkClick r:id="rId2"/>
              </a:rPr>
              <a:t>Tunisian general election, 2009</a:t>
            </a:r>
            <a:r>
              <a:rPr lang="en-US" sz="3600" dirty="0" smtClean="0"/>
              <a:t> </a:t>
            </a:r>
            <a:br>
              <a:rPr lang="en-US" sz="3600" dirty="0" smtClean="0"/>
            </a:br>
            <a:r>
              <a:rPr lang="en-US" sz="3600" dirty="0" smtClean="0">
                <a:hlinkClick r:id="rId3"/>
              </a:rPr>
              <a:t>Zimbabwean presidential election, 2008</a:t>
            </a:r>
            <a:r>
              <a:rPr lang="en-US" sz="3600" dirty="0" smtClean="0"/>
              <a:t> </a:t>
            </a:r>
            <a:br>
              <a:rPr lang="en-US" sz="3600" dirty="0" smtClean="0"/>
            </a:br>
            <a:r>
              <a:rPr lang="en-US" sz="3600" dirty="0" smtClean="0">
                <a:hlinkClick r:id="rId4"/>
              </a:rPr>
              <a:t>Iraqi presidential referendum, 2002</a:t>
            </a:r>
            <a:r>
              <a:rPr lang="en-US" sz="3600" dirty="0" smtClean="0"/>
              <a:t> </a:t>
            </a:r>
            <a:br>
              <a:rPr lang="en-US" sz="3600" dirty="0" smtClean="0"/>
            </a:br>
            <a:r>
              <a:rPr lang="en-US" sz="3600" dirty="0" smtClean="0">
                <a:hlinkClick r:id="rId5"/>
              </a:rPr>
              <a:t>Elections in Burma</a:t>
            </a:r>
            <a:endParaRPr lang="en-US" sz="3600" dirty="0"/>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Age and Turnout in the 2008 and 2010 Elections</a:t>
            </a:r>
            <a:endParaRPr lang="en-US" dirty="0"/>
          </a:p>
        </p:txBody>
      </p:sp>
      <p:pic>
        <p:nvPicPr>
          <p:cNvPr id="289796" name="Picture 4" descr="http://yglesias.thinkprogress.org/wp-content/uploads/2010/11/votingage.jpg"/>
          <p:cNvPicPr>
            <a:picLocks noChangeAspect="1" noChangeArrowheads="1"/>
          </p:cNvPicPr>
          <p:nvPr/>
        </p:nvPicPr>
        <p:blipFill>
          <a:blip r:embed="rId2" cstate="print"/>
          <a:srcRect/>
          <a:stretch>
            <a:fillRect/>
          </a:stretch>
        </p:blipFill>
        <p:spPr bwMode="auto">
          <a:xfrm>
            <a:off x="1701289" y="2085975"/>
            <a:ext cx="5766311" cy="3781425"/>
          </a:xfrm>
          <a:prstGeom prst="rect">
            <a:avLst/>
          </a:prstGeom>
          <a:noFill/>
        </p:spPr>
      </p:pic>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3"/>
          <p:cNvSpPr>
            <a:spLocks noGrp="1"/>
          </p:cNvSpPr>
          <p:nvPr>
            <p:ph type="title"/>
          </p:nvPr>
        </p:nvSpPr>
        <p:spPr>
          <a:xfrm>
            <a:off x="457200" y="274638"/>
            <a:ext cx="8229600" cy="6126162"/>
          </a:xfrm>
          <a:solidFill>
            <a:schemeClr val="bg1">
              <a:lumMod val="95000"/>
            </a:schemeClr>
          </a:solidFill>
          <a:ln>
            <a:solidFill>
              <a:schemeClr val="tx1"/>
            </a:solidFill>
          </a:ln>
        </p:spPr>
        <p:txBody>
          <a:bodyPr/>
          <a:lstStyle/>
          <a:p>
            <a:pPr eaLnBrk="1" hangingPunct="1"/>
            <a:r>
              <a:rPr lang="en-US" dirty="0" smtClean="0"/>
              <a:t>Voter Behavior</a:t>
            </a: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Once the decision to vote has been made, what accounts for the decisions people make at the polls? </a:t>
            </a:r>
            <a:br>
              <a:rPr lang="en-US" dirty="0" smtClean="0"/>
            </a:br>
            <a:r>
              <a:rPr lang="en-US" dirty="0" smtClean="0"/>
              <a:t/>
            </a:r>
            <a:br>
              <a:rPr lang="en-US" dirty="0" smtClean="0"/>
            </a:br>
            <a:r>
              <a:rPr lang="en-US" dirty="0" smtClean="0"/>
              <a:t>The study of voter behavior attempts to unlock this.</a:t>
            </a:r>
            <a:endParaRPr lang="en-US" dirty="0"/>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2"/>
          <p:cNvSpPr>
            <a:spLocks noGrp="1"/>
          </p:cNvSpPr>
          <p:nvPr>
            <p:ph type="title"/>
          </p:nvPr>
        </p:nvSpPr>
        <p:spPr>
          <a:xfrm>
            <a:off x="457200" y="274638"/>
            <a:ext cx="8229600" cy="5973762"/>
          </a:xfrm>
        </p:spPr>
        <p:txBody>
          <a:bodyPr/>
          <a:lstStyle/>
          <a:p>
            <a:pPr eaLnBrk="1" hangingPunct="1"/>
            <a:r>
              <a:rPr lang="en-US" dirty="0" smtClean="0"/>
              <a:t/>
            </a:r>
            <a:br>
              <a:rPr lang="en-US" dirty="0" smtClean="0"/>
            </a:br>
            <a:r>
              <a:rPr lang="en-US" dirty="0" smtClean="0"/>
              <a:t>Three items have been found to be determinants of vote choice</a:t>
            </a:r>
            <a:br>
              <a:rPr lang="en-US" dirty="0" smtClean="0"/>
            </a:br>
            <a:r>
              <a:rPr lang="en-US" dirty="0" smtClean="0"/>
              <a:t/>
            </a:r>
            <a:br>
              <a:rPr lang="en-US" dirty="0" smtClean="0"/>
            </a:br>
            <a:r>
              <a:rPr lang="en-US" dirty="0" smtClean="0"/>
              <a:t>Party Identification</a:t>
            </a:r>
            <a:br>
              <a:rPr lang="en-US" dirty="0" smtClean="0"/>
            </a:br>
            <a:r>
              <a:rPr lang="en-US" dirty="0" smtClean="0"/>
              <a:t>Candidate Characteristics</a:t>
            </a:r>
            <a:br>
              <a:rPr lang="en-US" dirty="0" smtClean="0"/>
            </a:br>
            <a:r>
              <a:rPr lang="en-US" dirty="0" smtClean="0"/>
              <a:t>Contemporary Issues</a:t>
            </a: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Party Identification</a:t>
            </a:r>
            <a:br>
              <a:rPr lang="en-US" dirty="0" smtClean="0"/>
            </a:br>
            <a:r>
              <a:rPr lang="en-US" dirty="0" smtClean="0"/>
              <a:t/>
            </a:r>
            <a:br>
              <a:rPr lang="en-US" dirty="0" smtClean="0"/>
            </a:br>
            <a:r>
              <a:rPr lang="en-US" dirty="0" smtClean="0"/>
              <a:t>Historically, parties have mobilized people to the polls and have forged relationships with certain electoral groups that identify themselves with the party. We will review these groups in the next lectures.</a:t>
            </a:r>
            <a:endParaRPr lang="en-US" dirty="0"/>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stronger the identification, the more likely these groups will consistently vote for the party’s candidates. Party ID is not static, it fluctuates over time.</a:t>
            </a:r>
            <a:endParaRPr lang="en-US" dirty="0"/>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Gallup Poll determines party identification by asking people if they identify as Republican, Democrat or Independent.</a:t>
            </a:r>
            <a:endParaRPr lang="en-US" dirty="0"/>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If Rep or Dem, they ask of they are weak or strong identifiers. If independent they ask them whether they lean to either party, or are truly independent.</a:t>
            </a:r>
            <a:endParaRPr lang="en-US" dirty="0"/>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Click here for an interactive Party Identification Chart from the Pew Research Center</a:t>
            </a:r>
            <a:r>
              <a:rPr lang="en-US" dirty="0" smtClean="0"/>
              <a:t>.</a:t>
            </a:r>
            <a:endParaRPr lang="en-US" dirty="0"/>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0820" name="Picture 4" descr="http://www.csulb.edu/~astevens/posc322/images/ptyid04.jpg"/>
          <p:cNvPicPr>
            <a:picLocks noChangeAspect="1" noChangeArrowheads="1"/>
          </p:cNvPicPr>
          <p:nvPr/>
        </p:nvPicPr>
        <p:blipFill>
          <a:blip r:embed="rId2" cstate="print"/>
          <a:srcRect/>
          <a:stretch>
            <a:fillRect/>
          </a:stretch>
        </p:blipFill>
        <p:spPr bwMode="auto">
          <a:xfrm>
            <a:off x="838200" y="1419224"/>
            <a:ext cx="7543800" cy="3686176"/>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a:xfrm>
            <a:off x="457200" y="274638"/>
            <a:ext cx="8229600" cy="6126162"/>
          </a:xfrm>
        </p:spPr>
        <p:txBody>
          <a:bodyPr/>
          <a:lstStyle/>
          <a:p>
            <a:pPr eaLnBrk="1" hangingPunct="1"/>
            <a:r>
              <a:rPr lang="en-US" dirty="0" smtClean="0"/>
              <a:t>To be legitimate, elections must be: </a:t>
            </a:r>
            <a:br>
              <a:rPr lang="en-US" dirty="0" smtClean="0"/>
            </a:br>
            <a:r>
              <a:rPr lang="en-US" dirty="0" smtClean="0"/>
              <a:t/>
            </a:r>
            <a:br>
              <a:rPr lang="en-US" dirty="0" smtClean="0"/>
            </a:br>
            <a:r>
              <a:rPr lang="en-US" dirty="0" smtClean="0"/>
              <a:t> Free</a:t>
            </a:r>
            <a:r>
              <a:rPr lang="en-US" smtClean="0"/>
              <a:t/>
            </a:r>
            <a:br>
              <a:rPr lang="en-US" smtClean="0"/>
            </a:br>
            <a:r>
              <a:rPr lang="en-US" smtClean="0"/>
              <a:t>Fair</a:t>
            </a:r>
            <a:r>
              <a:rPr lang="en-US" dirty="0" smtClean="0"/>
              <a:t/>
            </a:r>
            <a:br>
              <a:rPr lang="en-US" dirty="0" smtClean="0"/>
            </a:br>
            <a:r>
              <a:rPr lang="en-US" dirty="0" smtClean="0"/>
              <a:t>Open</a:t>
            </a:r>
            <a:br>
              <a:rPr lang="en-US" dirty="0" smtClean="0"/>
            </a:br>
            <a:r>
              <a:rPr lang="en-US" dirty="0" smtClean="0"/>
              <a:t>Frequent</a:t>
            </a: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Note that over the years the number of independents has increased dramatically. Fewer people use party identification as a determinant of the vote. It is argued that many have de-aligned from political parties.</a:t>
            </a:r>
            <a:br>
              <a:rPr lang="en-US" dirty="0" smtClean="0"/>
            </a:br>
            <a:r>
              <a:rPr lang="en-US" dirty="0" smtClean="0"/>
              <a:t/>
            </a:r>
            <a:br>
              <a:rPr lang="en-US" dirty="0" smtClean="0"/>
            </a:br>
            <a:r>
              <a:rPr lang="en-US" dirty="0" smtClean="0"/>
              <a:t>(this is a controversial point)</a:t>
            </a:r>
            <a:endParaRPr lang="en-US" dirty="0"/>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Other factors influence the vote choice more. </a:t>
            </a:r>
            <a:endParaRPr lang="en-US" dirty="0"/>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Candidate Characteristics</a:t>
            </a:r>
            <a:endParaRPr lang="en-US" dirty="0"/>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Voters also take into consideration certain features of the candidates, be they physical, moral or whatever. Often these perceptions can override partisan affiliations, or lead to party realignments.</a:t>
            </a:r>
            <a:endParaRPr lang="en-US" dirty="0"/>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Contemporary Issues</a:t>
            </a:r>
            <a:endParaRPr lang="en-US" dirty="0"/>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Contemporary events can have an impact on which party’s candidate gets wavering votes. </a:t>
            </a:r>
            <a:endParaRPr lang="en-US" dirty="0"/>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public tends to think each party is better able to perform certain functions than the other.</a:t>
            </a:r>
            <a:endParaRPr lang="en-US" dirty="0"/>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In times of economic hardship, Democrats tend to do better</a:t>
            </a:r>
            <a:br>
              <a:rPr lang="en-US" dirty="0" smtClean="0"/>
            </a:br>
            <a:r>
              <a:rPr lang="en-US" dirty="0" smtClean="0"/>
              <a:t/>
            </a:r>
            <a:br>
              <a:rPr lang="en-US" dirty="0" smtClean="0"/>
            </a:br>
            <a:r>
              <a:rPr lang="en-US" dirty="0" smtClean="0"/>
              <a:t>In times of military threat, Republicans tend to do better.</a:t>
            </a:r>
            <a:endParaRPr lang="en-US" dirty="0"/>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Elections are sometimes decided by factors outside the control of either party’s candidates.</a:t>
            </a:r>
            <a:br>
              <a:rPr lang="en-US" dirty="0" smtClean="0"/>
            </a:br>
            <a:r>
              <a:rPr lang="en-US" dirty="0" smtClean="0"/>
              <a:t/>
            </a:r>
            <a:br>
              <a:rPr lang="en-US" dirty="0" smtClean="0"/>
            </a:br>
            <a:r>
              <a:rPr lang="en-US" dirty="0" smtClean="0"/>
              <a:t>Some argue that campaigns really are irrelevant.</a:t>
            </a:r>
            <a:endParaRPr lang="en-US" dirty="0"/>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3"/>
          <p:cNvSpPr>
            <a:spLocks noGrp="1"/>
          </p:cNvSpPr>
          <p:nvPr>
            <p:ph type="title"/>
          </p:nvPr>
        </p:nvSpPr>
        <p:spPr>
          <a:xfrm>
            <a:off x="457200" y="274638"/>
            <a:ext cx="8229600" cy="6049962"/>
          </a:xfrm>
          <a:solidFill>
            <a:schemeClr val="bg1">
              <a:lumMod val="95000"/>
            </a:schemeClr>
          </a:solidFill>
          <a:ln>
            <a:solidFill>
              <a:schemeClr val="tx1"/>
            </a:solidFill>
          </a:ln>
        </p:spPr>
        <p:txBody>
          <a:bodyPr/>
          <a:lstStyle/>
          <a:p>
            <a:pPr eaLnBrk="1" hangingPunct="1"/>
            <a:r>
              <a:rPr lang="en-US" dirty="0" smtClean="0"/>
              <a:t>Funding Elections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200" dirty="0" smtClean="0"/>
              <a:t>Blog Posts: </a:t>
            </a:r>
            <a:br>
              <a:rPr lang="en-US" sz="3200" dirty="0" smtClean="0"/>
            </a:br>
            <a:r>
              <a:rPr lang="en-US" sz="3200" dirty="0" smtClean="0"/>
              <a:t/>
            </a:r>
            <a:br>
              <a:rPr lang="en-US" sz="3200" dirty="0" smtClean="0"/>
            </a:br>
            <a:r>
              <a:rPr lang="en-US" sz="3200" dirty="0" smtClean="0">
                <a:hlinkClick r:id="rId2" action="ppaction://hlinkfile"/>
              </a:rPr>
              <a:t>Campaigns</a:t>
            </a:r>
            <a:r>
              <a:rPr lang="en-US" sz="3200" dirty="0" smtClean="0"/>
              <a:t/>
            </a:r>
            <a:br>
              <a:rPr lang="en-US" sz="3200" dirty="0" smtClean="0"/>
            </a:br>
            <a:r>
              <a:rPr lang="en-US" sz="3200" dirty="0" smtClean="0">
                <a:hlinkClick r:id="rId3"/>
              </a:rPr>
              <a:t>Campaign Finance</a:t>
            </a:r>
            <a:r>
              <a:rPr lang="en-US" sz="3200" dirty="0" smtClean="0"/>
              <a:t/>
            </a:r>
            <a:br>
              <a:rPr lang="en-US" sz="3200" dirty="0" smtClean="0"/>
            </a:br>
            <a:r>
              <a:rPr lang="en-US" sz="3200" dirty="0" smtClean="0">
                <a:hlinkClick r:id="rId4"/>
              </a:rPr>
              <a:t>Candidate Characteristics</a:t>
            </a:r>
            <a:r>
              <a:rPr lang="en-US" sz="3200" dirty="0" smtClean="0"/>
              <a:t/>
            </a:r>
            <a:br>
              <a:rPr lang="en-US" sz="3200" dirty="0" smtClean="0"/>
            </a:br>
            <a:r>
              <a:rPr lang="en-US" sz="3200" dirty="0" smtClean="0">
                <a:hlinkClick r:id="rId5"/>
              </a:rPr>
              <a:t>Elections</a:t>
            </a:r>
            <a:r>
              <a:rPr lang="en-US" sz="3200" dirty="0" smtClean="0"/>
              <a:t/>
            </a:r>
            <a:br>
              <a:rPr lang="en-US" sz="3200" dirty="0" smtClean="0"/>
            </a:br>
            <a:r>
              <a:rPr lang="en-US" sz="3200" dirty="0" smtClean="0">
                <a:hlinkClick r:id="rId6"/>
              </a:rPr>
              <a:t>Elections 2008</a:t>
            </a:r>
            <a:r>
              <a:rPr lang="en-US" sz="3200" dirty="0" smtClean="0"/>
              <a:t/>
            </a:r>
            <a:br>
              <a:rPr lang="en-US" sz="3200" dirty="0" smtClean="0"/>
            </a:br>
            <a:r>
              <a:rPr lang="en-US" sz="3200" dirty="0" smtClean="0">
                <a:hlinkClick r:id="rId7"/>
              </a:rPr>
              <a:t>Elections 2010</a:t>
            </a:r>
            <a:r>
              <a:rPr lang="en-US" sz="3200" dirty="0" smtClean="0"/>
              <a:t/>
            </a:r>
            <a:br>
              <a:rPr lang="en-US" sz="3200" dirty="0" smtClean="0"/>
            </a:br>
            <a:r>
              <a:rPr lang="en-US" sz="3200" dirty="0" smtClean="0">
                <a:hlinkClick r:id="rId8"/>
              </a:rPr>
              <a:t>Elections 2012</a:t>
            </a:r>
            <a:r>
              <a:rPr lang="en-US" sz="3200" dirty="0" smtClean="0"/>
              <a:t/>
            </a:r>
            <a:br>
              <a:rPr lang="en-US" sz="3200" dirty="0" smtClean="0"/>
            </a:br>
            <a:r>
              <a:rPr lang="en-US" sz="3200" dirty="0" smtClean="0">
                <a:hlinkClick r:id="rId9"/>
              </a:rPr>
              <a:t>Initiatives</a:t>
            </a:r>
            <a:r>
              <a:rPr lang="en-US" sz="3200" dirty="0" smtClean="0"/>
              <a:t/>
            </a:r>
            <a:br>
              <a:rPr lang="en-US" sz="3200" dirty="0" smtClean="0"/>
            </a:br>
            <a:endParaRPr lang="en-US"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274638"/>
            <a:ext cx="8229600" cy="6126162"/>
          </a:xfrm>
        </p:spPr>
        <p:txBody>
          <a:bodyPr/>
          <a:lstStyle/>
          <a:p>
            <a:r>
              <a:rPr lang="en-US" smtClean="0"/>
              <a:t>Free</a:t>
            </a:r>
            <a:br>
              <a:rPr lang="en-US" smtClean="0"/>
            </a:br>
            <a:r>
              <a:rPr lang="en-US" smtClean="0"/>
              <a:t/>
            </a:r>
            <a:br>
              <a:rPr lang="en-US" smtClean="0"/>
            </a:br>
            <a:r>
              <a:rPr lang="en-US" smtClean="0"/>
              <a:t>Individuals are not charged to vote. </a:t>
            </a:r>
            <a:r>
              <a:rPr lang="en-US" smtClean="0">
                <a:hlinkClick r:id="rId3"/>
              </a:rPr>
              <a:t>Poll taxes </a:t>
            </a:r>
            <a:r>
              <a:rPr lang="en-US" smtClean="0"/>
              <a:t>at one point were used to limit access by the poor. These were made unconstitutional in the </a:t>
            </a:r>
            <a:r>
              <a:rPr lang="en-US" smtClean="0">
                <a:hlinkClick r:id="rId4"/>
              </a:rPr>
              <a:t>24</a:t>
            </a:r>
            <a:r>
              <a:rPr lang="en-US" baseline="30000" smtClean="0">
                <a:hlinkClick r:id="rId4"/>
              </a:rPr>
              <a:t>th</a:t>
            </a:r>
            <a:r>
              <a:rPr lang="en-US" smtClean="0">
                <a:hlinkClick r:id="rId4"/>
              </a:rPr>
              <a:t> Amendment</a:t>
            </a:r>
            <a:r>
              <a:rPr lang="en-US" smtClean="0"/>
              <a:t>.</a:t>
            </a:r>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idx="4294967295"/>
          </p:nvPr>
        </p:nvSpPr>
        <p:spPr>
          <a:xfrm>
            <a:off x="457200" y="274638"/>
            <a:ext cx="8229600" cy="5973762"/>
          </a:xfrm>
        </p:spPr>
        <p:txBody>
          <a:bodyPr/>
          <a:lstStyle/>
          <a:p>
            <a:r>
              <a:rPr lang="en-US" dirty="0" smtClean="0"/>
              <a:t>Elections cost money. This is true both for the campaigns run by individual candidates and for the elections themselves. </a:t>
            </a:r>
            <a:r>
              <a:rPr lang="en-US" dirty="0" smtClean="0">
                <a:hlinkClick r:id="rId3"/>
              </a:rPr>
              <a:t>Campaign finance</a:t>
            </a:r>
            <a:r>
              <a:rPr lang="en-US" dirty="0" smtClean="0"/>
              <a:t> and </a:t>
            </a:r>
            <a:r>
              <a:rPr lang="en-US" dirty="0" smtClean="0">
                <a:hlinkClick r:id="rId4"/>
              </a:rPr>
              <a:t>campaign finance reform</a:t>
            </a:r>
            <a:r>
              <a:rPr lang="en-US" dirty="0" smtClean="0"/>
              <a:t> continue to be controversial subjects.</a:t>
            </a:r>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idx="4294967295"/>
          </p:nvPr>
        </p:nvSpPr>
        <p:spPr>
          <a:xfrm>
            <a:off x="457200" y="274638"/>
            <a:ext cx="8229600" cy="5973762"/>
          </a:xfrm>
        </p:spPr>
        <p:txBody>
          <a:bodyPr/>
          <a:lstStyle/>
          <a:p>
            <a:r>
              <a:rPr lang="en-US" smtClean="0"/>
              <a:t>The average U.S. House race costs more than $1 million</a:t>
            </a:r>
            <a:br>
              <a:rPr lang="en-US" smtClean="0"/>
            </a:br>
            <a:r>
              <a:rPr lang="en-US" smtClean="0"/>
              <a:t/>
            </a:r>
            <a:br>
              <a:rPr lang="en-US" smtClean="0"/>
            </a:br>
            <a:r>
              <a:rPr lang="en-US" smtClean="0"/>
              <a:t>The average U.S. Senate race costs more than $10 million</a:t>
            </a:r>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Presidential Fundraising and Spending, 1976 – 2008</a:t>
            </a:r>
            <a:r>
              <a:rPr lang="en-US" dirty="0" smtClean="0"/>
              <a:t/>
            </a:r>
            <a:br>
              <a:rPr lang="en-US" dirty="0" smtClean="0"/>
            </a:br>
            <a:r>
              <a:rPr lang="en-US" dirty="0" smtClean="0"/>
              <a:t/>
            </a:r>
            <a:br>
              <a:rPr lang="en-US" dirty="0" smtClean="0"/>
            </a:br>
            <a:r>
              <a:rPr lang="en-US" sz="3600" dirty="0" smtClean="0"/>
              <a:t>Total Contributions 1976: $171 million</a:t>
            </a:r>
            <a:br>
              <a:rPr lang="en-US" sz="3600" dirty="0" smtClean="0"/>
            </a:br>
            <a:r>
              <a:rPr lang="en-US" sz="3600" dirty="0" smtClean="0"/>
              <a:t>Total Contributions: 2008: $1,748 billion</a:t>
            </a:r>
            <a:endParaRPr lang="en-US" dirty="0"/>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idx="4294967295"/>
          </p:nvPr>
        </p:nvSpPr>
        <p:spPr>
          <a:xfrm>
            <a:off x="457200" y="274638"/>
            <a:ext cx="8229600" cy="5973762"/>
          </a:xfrm>
        </p:spPr>
        <p:txBody>
          <a:bodyPr/>
          <a:lstStyle/>
          <a:p>
            <a:r>
              <a:rPr lang="en-US" dirty="0" smtClean="0"/>
              <a:t>Why so costly?</a:t>
            </a:r>
            <a:br>
              <a:rPr lang="en-US" dirty="0" smtClean="0"/>
            </a:br>
            <a:r>
              <a:rPr lang="en-US" dirty="0" smtClean="0"/>
              <a:t/>
            </a:r>
            <a:br>
              <a:rPr lang="en-US" dirty="0" smtClean="0"/>
            </a:br>
            <a:r>
              <a:rPr lang="en-US" dirty="0" smtClean="0"/>
              <a:t>Areas of Increased costs: </a:t>
            </a:r>
            <a:br>
              <a:rPr lang="en-US" dirty="0" smtClean="0"/>
            </a:br>
            <a:r>
              <a:rPr lang="en-US" dirty="0" smtClean="0"/>
              <a:t/>
            </a:r>
            <a:br>
              <a:rPr lang="en-US" dirty="0" smtClean="0"/>
            </a:br>
            <a:r>
              <a:rPr lang="en-US" dirty="0" smtClean="0"/>
              <a:t>Media Purchases</a:t>
            </a:r>
            <a:br>
              <a:rPr lang="en-US" dirty="0" smtClean="0"/>
            </a:br>
            <a:r>
              <a:rPr lang="en-US" dirty="0" smtClean="0"/>
              <a:t>Consultants</a:t>
            </a:r>
            <a:br>
              <a:rPr lang="en-US" dirty="0" smtClean="0"/>
            </a:br>
            <a:r>
              <a:rPr lang="en-US" dirty="0" smtClean="0"/>
              <a:t>Polls</a:t>
            </a:r>
            <a:br>
              <a:rPr lang="en-US" dirty="0" smtClean="0"/>
            </a:br>
            <a:r>
              <a:rPr lang="en-US" dirty="0" smtClean="0"/>
              <a:t>Travel</a:t>
            </a:r>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a:xfrm>
            <a:off x="457200" y="274638"/>
            <a:ext cx="8229600" cy="5973762"/>
          </a:xfrm>
        </p:spPr>
        <p:txBody>
          <a:bodyPr/>
          <a:lstStyle/>
          <a:p>
            <a:r>
              <a:rPr lang="en-US" smtClean="0"/>
              <a:t>Members of Congress complain that much of their time is spent fundraising for their next election.</a:t>
            </a:r>
            <a:br>
              <a:rPr lang="en-US" smtClean="0"/>
            </a:br>
            <a:r>
              <a:rPr lang="en-US" smtClean="0"/>
              <a:t/>
            </a:r>
            <a:br>
              <a:rPr lang="en-US" smtClean="0"/>
            </a:br>
            <a:r>
              <a:rPr lang="en-US" smtClean="0"/>
              <a:t>This raises questions about what members are doing to earn those funds.</a:t>
            </a:r>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idx="4294967295"/>
          </p:nvPr>
        </p:nvSpPr>
        <p:spPr>
          <a:xfrm>
            <a:off x="457200" y="274638"/>
            <a:ext cx="8229600" cy="5973762"/>
          </a:xfrm>
        </p:spPr>
        <p:txBody>
          <a:bodyPr/>
          <a:lstStyle/>
          <a:p>
            <a:r>
              <a:rPr lang="en-US" dirty="0" smtClean="0"/>
              <a:t>Are contributors likely to have a greater opportunity to have their needs addressed by legislators than will constituents?</a:t>
            </a:r>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idx="4294967295"/>
          </p:nvPr>
        </p:nvSpPr>
        <p:spPr>
          <a:xfrm>
            <a:off x="457200" y="274638"/>
            <a:ext cx="8229600" cy="5973762"/>
          </a:xfrm>
        </p:spPr>
        <p:txBody>
          <a:bodyPr/>
          <a:lstStyle/>
          <a:p>
            <a:r>
              <a:rPr lang="en-US" dirty="0" smtClean="0"/>
              <a:t>Given the need for funding, whose interests are being represented in Congress and the White House? </a:t>
            </a:r>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Are we still a democracy, or perhaps a </a:t>
            </a:r>
            <a:r>
              <a:rPr lang="en-US" dirty="0" smtClean="0">
                <a:hlinkClick r:id="rId2"/>
              </a:rPr>
              <a:t>plutocracy</a:t>
            </a:r>
            <a:r>
              <a:rPr lang="en-US" dirty="0" smtClean="0"/>
              <a:t>?</a:t>
            </a:r>
            <a:br>
              <a:rPr lang="en-US" dirty="0" smtClean="0"/>
            </a:br>
            <a:r>
              <a:rPr lang="en-US" dirty="0" smtClean="0"/>
              <a:t/>
            </a:r>
            <a:br>
              <a:rPr lang="en-US" dirty="0" smtClean="0"/>
            </a:br>
            <a:r>
              <a:rPr lang="en-US" dirty="0" smtClean="0"/>
              <a:t>Is a campaign contribution really a subtle form of bribery?</a:t>
            </a:r>
            <a:endParaRPr lang="en-US" dirty="0"/>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Attempts have been </a:t>
            </a:r>
            <a:r>
              <a:rPr lang="en-US" dirty="0" smtClean="0">
                <a:hlinkClick r:id="rId2"/>
              </a:rPr>
              <a:t>made over history</a:t>
            </a:r>
            <a:r>
              <a:rPr lang="en-US" dirty="0" smtClean="0"/>
              <a:t> to reduce the influence of money in campaigns. Again, the Progressive movement drove many of these proposals.</a:t>
            </a:r>
            <a:endParaRPr lang="en-US" dirty="0"/>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Tillman Act of 1907</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29600" cy="6049962"/>
          </a:xfrm>
        </p:spPr>
        <p:txBody>
          <a:bodyPr/>
          <a:lstStyle/>
          <a:p>
            <a:r>
              <a:rPr lang="en-US" dirty="0" smtClean="0"/>
              <a:t>But there are many costs associated with getting on the ballot and running for office successfully. Elections themselves are costly, if nothing else, in terms of time.</a:t>
            </a:r>
          </a:p>
        </p:txBody>
      </p:sp>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Federal Corrupt Practices Act (1910)</a:t>
            </a:r>
            <a:endParaRPr lang="en-US" dirty="0"/>
          </a:p>
        </p:txBody>
      </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endParaRPr lang="en-US" dirty="0"/>
          </a:p>
        </p:txBody>
      </p:sp>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idx="4294967295"/>
          </p:nvPr>
        </p:nvSpPr>
        <p:spPr>
          <a:xfrm>
            <a:off x="457200" y="274638"/>
            <a:ext cx="8229600" cy="5973762"/>
          </a:xfrm>
        </p:spPr>
        <p:txBody>
          <a:bodyPr/>
          <a:lstStyle/>
          <a:p>
            <a:r>
              <a:rPr lang="en-US" dirty="0" smtClean="0">
                <a:hlinkClick r:id="rId3"/>
              </a:rPr>
              <a:t>Hatch Act of 1939</a:t>
            </a:r>
            <a:endParaRPr lang="en-US" dirty="0" smtClean="0"/>
          </a:p>
        </p:txBody>
      </p:sp>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Federal Election Campaign Act of 1971</a:t>
            </a:r>
            <a:endParaRPr lang="en-US" dirty="0"/>
          </a:p>
        </p:txBody>
      </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National Voter Registration Act of 1993</a:t>
            </a:r>
            <a:endParaRPr lang="en-US" dirty="0"/>
          </a:p>
        </p:txBody>
      </p:sp>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Help America Vote Act of 2002</a:t>
            </a:r>
            <a:endParaRPr lang="en-US" dirty="0"/>
          </a:p>
        </p:txBody>
      </p:sp>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Bipartisan Campaign Reform Act of 2002</a:t>
            </a:r>
            <a:endParaRPr lang="en-US" dirty="0"/>
          </a:p>
        </p:txBody>
      </p:sp>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idx="4294967295"/>
          </p:nvPr>
        </p:nvSpPr>
        <p:spPr>
          <a:xfrm>
            <a:off x="457200" y="274638"/>
            <a:ext cx="8229600" cy="5973762"/>
          </a:xfrm>
        </p:spPr>
        <p:txBody>
          <a:bodyPr/>
          <a:lstStyle/>
          <a:p>
            <a:r>
              <a:rPr lang="en-US" smtClean="0"/>
              <a:t>But constitutional questions have developed since political participation is constitutionally protected.</a:t>
            </a:r>
          </a:p>
        </p:txBody>
      </p:sp>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a:xfrm>
            <a:off x="457200" y="274638"/>
            <a:ext cx="8229600" cy="6126162"/>
          </a:xfrm>
        </p:spPr>
        <p:txBody>
          <a:bodyPr/>
          <a:lstStyle/>
          <a:p>
            <a:r>
              <a:rPr lang="en-US" dirty="0" smtClean="0">
                <a:hlinkClick r:id="rId3"/>
              </a:rPr>
              <a:t>Buckley v. </a:t>
            </a:r>
            <a:r>
              <a:rPr lang="en-US" dirty="0" err="1" smtClean="0">
                <a:hlinkClick r:id="rId3"/>
              </a:rPr>
              <a:t>Valeo</a:t>
            </a:r>
            <a:r>
              <a:rPr lang="en-US" dirty="0" smtClean="0"/>
              <a:t/>
            </a:r>
            <a:br>
              <a:rPr lang="en-US" dirty="0" smtClean="0"/>
            </a:br>
            <a:r>
              <a:rPr lang="en-US" dirty="0" smtClean="0"/>
              <a:t/>
            </a:r>
            <a:br>
              <a:rPr lang="en-US" dirty="0" smtClean="0"/>
            </a:br>
            <a:r>
              <a:rPr lang="en-US" sz="4000" dirty="0" smtClean="0"/>
              <a:t>A 1976 decision that determined that spending money to influence an elections is a constitutionally protected form of free speech. Limits on spending money is unconstitutional since it impedes the ability of candidates to get messages out.</a:t>
            </a:r>
          </a:p>
        </p:txBody>
      </p:sp>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3"/>
          <p:cNvSpPr>
            <a:spLocks noGrp="1"/>
          </p:cNvSpPr>
          <p:nvPr>
            <p:ph type="title"/>
          </p:nvPr>
        </p:nvSpPr>
        <p:spPr>
          <a:xfrm>
            <a:off x="457200" y="274638"/>
            <a:ext cx="8229600" cy="6049962"/>
          </a:xfrm>
        </p:spPr>
        <p:txBody>
          <a:bodyPr/>
          <a:lstStyle/>
          <a:p>
            <a:pPr eaLnBrk="1" hangingPunct="1"/>
            <a:r>
              <a:rPr lang="en-US" dirty="0" smtClean="0">
                <a:hlinkClick r:id="rId3"/>
              </a:rPr>
              <a:t>Citizens United v FEC</a:t>
            </a:r>
            <a:r>
              <a:rPr lang="en-US" dirty="0" smtClean="0"/>
              <a:t/>
            </a:r>
            <a:br>
              <a:rPr lang="en-US" dirty="0" smtClean="0"/>
            </a:br>
            <a:r>
              <a:rPr lang="en-US" dirty="0" smtClean="0"/>
              <a:t/>
            </a:r>
            <a:br>
              <a:rPr lang="en-US" dirty="0" smtClean="0"/>
            </a:br>
            <a:r>
              <a:rPr lang="en-US" dirty="0" smtClean="0"/>
              <a:t>This is a recent decision that found the campaign spending restrictions placed on corporations and unions violated the free speech clause. Free speech rights applied to corporations.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6126162"/>
          </a:xfrm>
        </p:spPr>
        <p:txBody>
          <a:bodyPr/>
          <a:lstStyle/>
          <a:p>
            <a:r>
              <a:rPr lang="en-US" dirty="0" smtClean="0"/>
              <a:t>Fair</a:t>
            </a:r>
            <a:br>
              <a:rPr lang="en-US" dirty="0" smtClean="0"/>
            </a:br>
            <a:r>
              <a:rPr lang="en-US" dirty="0" smtClean="0"/>
              <a:t/>
            </a:r>
            <a:br>
              <a:rPr lang="en-US" dirty="0" smtClean="0"/>
            </a:br>
            <a:r>
              <a:rPr lang="en-US" dirty="0" smtClean="0"/>
              <a:t>Various sides should be able to compete equally in elections. Governing agencies generally oversee elections and provide </a:t>
            </a:r>
            <a:r>
              <a:rPr lang="en-US" dirty="0" smtClean="0"/>
              <a:t>neutral </a:t>
            </a:r>
            <a:r>
              <a:rPr lang="en-US" dirty="0" smtClean="0"/>
              <a:t>forums </a:t>
            </a:r>
            <a:r>
              <a:rPr lang="en-US" dirty="0" smtClean="0"/>
              <a:t>for redressing disputes. </a:t>
            </a:r>
          </a:p>
        </p:txBody>
      </p:sp>
    </p:spTree>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a:xfrm>
            <a:off x="457200" y="274638"/>
            <a:ext cx="8229600" cy="6126162"/>
          </a:xfrm>
        </p:spPr>
        <p:txBody>
          <a:bodyPr/>
          <a:lstStyle/>
          <a:p>
            <a:r>
              <a:rPr lang="en-US" sz="3600" dirty="0" smtClean="0"/>
              <a:t>Lingering Questions:</a:t>
            </a:r>
            <a:br>
              <a:rPr lang="en-US" sz="3600" dirty="0" smtClean="0"/>
            </a:br>
            <a:r>
              <a:rPr lang="en-US" sz="3600" dirty="0" smtClean="0"/>
              <a:t/>
            </a:r>
            <a:br>
              <a:rPr lang="en-US" sz="3600" dirty="0" smtClean="0"/>
            </a:br>
            <a:r>
              <a:rPr lang="en-US" sz="3600" dirty="0" smtClean="0"/>
              <a:t>Will the result of Citizens United lead to additional spending?</a:t>
            </a:r>
            <a:br>
              <a:rPr lang="en-US" sz="3600" dirty="0" smtClean="0"/>
            </a:br>
            <a:r>
              <a:rPr lang="en-US" sz="3600" dirty="0" smtClean="0"/>
              <a:t/>
            </a:r>
            <a:br>
              <a:rPr lang="en-US" sz="3600" dirty="0" smtClean="0"/>
            </a:br>
            <a:r>
              <a:rPr lang="en-US" sz="3600" dirty="0" smtClean="0"/>
              <a:t>Will this spending benefit corporations at the expense of flesh and blood citizens?</a:t>
            </a:r>
            <a:br>
              <a:rPr lang="en-US" sz="3600" dirty="0" smtClean="0"/>
            </a:br>
            <a:r>
              <a:rPr lang="en-US" sz="3600" dirty="0" smtClean="0"/>
              <a:t/>
            </a:r>
            <a:br>
              <a:rPr lang="en-US" sz="3600" dirty="0" smtClean="0"/>
            </a:br>
            <a:r>
              <a:rPr lang="en-US" sz="3600" dirty="0" smtClean="0"/>
              <a:t>Will it undermine fair elections?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a:t>
            </a:r>
            <a:r>
              <a:rPr lang="en-US" dirty="0" smtClean="0">
                <a:hlinkClick r:id="rId2"/>
              </a:rPr>
              <a:t>Texas Secretary of State </a:t>
            </a:r>
            <a:r>
              <a:rPr lang="en-US" dirty="0" smtClean="0"/>
              <a:t>and the </a:t>
            </a:r>
            <a:r>
              <a:rPr lang="en-US" dirty="0" smtClean="0">
                <a:hlinkClick r:id="rId3"/>
              </a:rPr>
              <a:t>Federal Election Commission </a:t>
            </a:r>
            <a:r>
              <a:rPr lang="en-US" dirty="0" smtClean="0"/>
              <a:t>are supposed to ensure that elections are fair on the state and national levels.</a:t>
            </a:r>
            <a:br>
              <a:rPr lang="en-US" dirty="0" smtClean="0"/>
            </a:br>
            <a:r>
              <a:rPr lang="en-US" dirty="0" smtClean="0"/>
              <a:t/>
            </a:r>
            <a:br>
              <a:rPr lang="en-US" dirty="0" smtClean="0"/>
            </a:br>
            <a:r>
              <a:rPr lang="en-US" dirty="0" smtClean="0"/>
              <a:t>Both sites are great sources of information about elections.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4638"/>
            <a:ext cx="8229600" cy="6126162"/>
          </a:xfrm>
        </p:spPr>
        <p:txBody>
          <a:bodyPr/>
          <a:lstStyle/>
          <a:p>
            <a:r>
              <a:rPr lang="en-US" dirty="0" smtClean="0"/>
              <a:t>Questions: Are elections in the U.S. and Texas indeed fair? Can minor parties compete successfully? Are all ideas represented in elections?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Areas of Dispute: </a:t>
            </a:r>
            <a:br>
              <a:rPr lang="en-US" dirty="0" smtClean="0"/>
            </a:br>
            <a:r>
              <a:rPr lang="en-US" dirty="0" smtClean="0"/>
              <a:t/>
            </a:r>
            <a:br>
              <a:rPr lang="en-US" dirty="0" smtClean="0"/>
            </a:br>
            <a:r>
              <a:rPr lang="en-US" dirty="0" smtClean="0"/>
              <a:t> </a:t>
            </a:r>
            <a:r>
              <a:rPr lang="en-US" dirty="0" smtClean="0">
                <a:hlinkClick r:id="rId2"/>
              </a:rPr>
              <a:t>Participation in debates</a:t>
            </a:r>
            <a:r>
              <a:rPr lang="en-US" dirty="0" smtClean="0"/>
              <a:t/>
            </a:r>
            <a:br>
              <a:rPr lang="en-US" dirty="0" smtClean="0"/>
            </a:br>
            <a:r>
              <a:rPr lang="en-US" dirty="0" smtClean="0">
                <a:hlinkClick r:id="rId3"/>
              </a:rPr>
              <a:t>Gerrymandering</a:t>
            </a:r>
            <a:r>
              <a:rPr lang="en-US" dirty="0" smtClean="0"/>
              <a:t/>
            </a:r>
            <a:br>
              <a:rPr lang="en-US" dirty="0" smtClean="0"/>
            </a:br>
            <a:r>
              <a:rPr lang="en-US" dirty="0" smtClean="0">
                <a:hlinkClick r:id="rId4"/>
              </a:rPr>
              <a:t>Funding</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4638"/>
            <a:ext cx="8229600" cy="6126162"/>
          </a:xfrm>
        </p:spPr>
        <p:txBody>
          <a:bodyPr/>
          <a:lstStyle/>
          <a:p>
            <a:r>
              <a:rPr lang="en-US" smtClean="0"/>
              <a:t>Open</a:t>
            </a:r>
            <a:br>
              <a:rPr lang="en-US" smtClean="0"/>
            </a:br>
            <a:r>
              <a:rPr lang="en-US" smtClean="0"/>
              <a:t/>
            </a:r>
            <a:br>
              <a:rPr lang="en-US" smtClean="0"/>
            </a:br>
            <a:r>
              <a:rPr lang="en-US" smtClean="0"/>
              <a:t>The electoral process should be as transparent as possible. We should know where candidates stand on issues and who backs whose campaigns and why. Are there any backrooms deals that we should know about?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74638"/>
            <a:ext cx="8229600" cy="6202362"/>
          </a:xfrm>
        </p:spPr>
        <p:txBody>
          <a:bodyPr/>
          <a:lstStyle/>
          <a:p>
            <a:r>
              <a:rPr lang="en-US" smtClean="0"/>
              <a:t>The Media should be able to cover elections.</a:t>
            </a:r>
            <a:br>
              <a:rPr lang="en-US" smtClean="0"/>
            </a:br>
            <a:r>
              <a:rPr lang="en-US" smtClean="0"/>
              <a:t/>
            </a:r>
            <a:br>
              <a:rPr lang="en-US" smtClean="0"/>
            </a:br>
            <a:r>
              <a:rPr lang="en-US" smtClean="0"/>
              <a:t>People and interest groups should be able to compete in them and support or oppose candidates.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election process should be as transparent as possible. </a:t>
            </a:r>
            <a:br>
              <a:rPr lang="en-US" dirty="0" smtClean="0"/>
            </a:br>
            <a:r>
              <a:rPr lang="en-US" dirty="0" smtClean="0"/>
              <a:t/>
            </a:r>
            <a:br>
              <a:rPr lang="en-US" dirty="0" smtClean="0"/>
            </a:br>
            <a:r>
              <a:rPr lang="en-US" dirty="0" smtClean="0"/>
              <a:t>Controversy: Should people know who is financing which candidates? Is this a private matter or should people know who is bankrolling whom?</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74638"/>
            <a:ext cx="8229600" cy="6126162"/>
          </a:xfrm>
        </p:spPr>
        <p:txBody>
          <a:bodyPr/>
          <a:lstStyle/>
          <a:p>
            <a:r>
              <a:rPr lang="en-US" smtClean="0"/>
              <a:t>Frequent</a:t>
            </a:r>
            <a:br>
              <a:rPr lang="en-US" smtClean="0"/>
            </a:br>
            <a:r>
              <a:rPr lang="en-US" smtClean="0"/>
              <a:t/>
            </a:r>
            <a:br>
              <a:rPr lang="en-US" smtClean="0"/>
            </a:br>
            <a:r>
              <a:rPr lang="en-US" smtClean="0"/>
              <a:t>Elections should be scheduled on a regular basis so that the electorate has an ongoing ability to be able to influence public policy.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200" dirty="0" smtClean="0"/>
              <a:t>Blog Posts:</a:t>
            </a:r>
            <a:br>
              <a:rPr lang="en-US" sz="3200" dirty="0" smtClean="0"/>
            </a:br>
            <a:r>
              <a:rPr lang="en-US" sz="3200" dirty="0" smtClean="0"/>
              <a:t/>
            </a:r>
            <a:br>
              <a:rPr lang="en-US" sz="3200" dirty="0" smtClean="0"/>
            </a:br>
            <a:r>
              <a:rPr lang="en-US" sz="3200" dirty="0" smtClean="0">
                <a:hlinkClick r:id="rId2"/>
              </a:rPr>
              <a:t> Primary Elections</a:t>
            </a:r>
            <a:r>
              <a:rPr lang="en-US" sz="3200" dirty="0" smtClean="0"/>
              <a:t/>
            </a:r>
            <a:br>
              <a:rPr lang="en-US" sz="3200" dirty="0" smtClean="0"/>
            </a:br>
            <a:r>
              <a:rPr lang="en-US" sz="3200" dirty="0" smtClean="0">
                <a:hlinkClick r:id="rId3"/>
              </a:rPr>
              <a:t>Primaries 2008</a:t>
            </a:r>
            <a:r>
              <a:rPr lang="en-US" sz="3200" dirty="0" smtClean="0"/>
              <a:t/>
            </a:r>
            <a:br>
              <a:rPr lang="en-US" sz="3200" dirty="0" smtClean="0"/>
            </a:br>
            <a:r>
              <a:rPr lang="en-US" sz="3200" dirty="0" smtClean="0">
                <a:hlinkClick r:id="rId4"/>
              </a:rPr>
              <a:t>Primaries 2012 </a:t>
            </a:r>
            <a:r>
              <a:rPr lang="en-US" sz="3200" dirty="0" smtClean="0"/>
              <a:t/>
            </a:r>
            <a:br>
              <a:rPr lang="en-US" sz="3200" dirty="0" smtClean="0"/>
            </a:br>
            <a:r>
              <a:rPr lang="en-US" sz="3200" dirty="0" smtClean="0">
                <a:hlinkClick r:id="rId5"/>
              </a:rPr>
              <a:t>Recall</a:t>
            </a:r>
            <a:r>
              <a:rPr lang="en-US" sz="3200" dirty="0" smtClean="0"/>
              <a:t/>
            </a:r>
            <a:br>
              <a:rPr lang="en-US" sz="3200" dirty="0" smtClean="0"/>
            </a:br>
            <a:r>
              <a:rPr lang="en-US" sz="3200" dirty="0" smtClean="0">
                <a:hlinkClick r:id="rId6"/>
              </a:rPr>
              <a:t> Voting</a:t>
            </a:r>
            <a:r>
              <a:rPr lang="en-US" sz="3200" dirty="0" smtClean="0"/>
              <a:t/>
            </a:r>
            <a:br>
              <a:rPr lang="en-US" sz="3200" dirty="0" smtClean="0"/>
            </a:br>
            <a:r>
              <a:rPr lang="en-US" sz="3200" dirty="0" smtClean="0">
                <a:hlinkClick r:id="rId7"/>
              </a:rPr>
              <a:t>Voting Behavior</a:t>
            </a:r>
            <a:r>
              <a:rPr lang="en-US" sz="3200" dirty="0" smtClean="0"/>
              <a:t/>
            </a:r>
            <a:br>
              <a:rPr lang="en-US" sz="3200" dirty="0" smtClean="0"/>
            </a:br>
            <a:r>
              <a:rPr lang="en-US" sz="3200" dirty="0" smtClean="0">
                <a:hlinkClick r:id="rId8"/>
              </a:rPr>
              <a:t>Voter ID</a:t>
            </a:r>
            <a:r>
              <a:rPr lang="en-US" sz="3200" dirty="0" smtClean="0"/>
              <a:t/>
            </a:r>
            <a:br>
              <a:rPr lang="en-US" sz="3200" dirty="0" smtClean="0"/>
            </a:br>
            <a:r>
              <a:rPr lang="en-US" sz="3200" dirty="0" smtClean="0">
                <a:hlinkClick r:id="rId9"/>
              </a:rPr>
              <a:t>Voting Rights</a:t>
            </a:r>
            <a:r>
              <a:rPr lang="en-US" sz="3200" dirty="0" smtClean="0"/>
              <a:t/>
            </a:r>
            <a:br>
              <a:rPr lang="en-US" sz="3200" dirty="0" smtClean="0"/>
            </a:br>
            <a:r>
              <a:rPr lang="en-US" sz="3200" dirty="0" smtClean="0">
                <a:hlinkClick r:id="rId10"/>
              </a:rPr>
              <a:t>Voter Turnout</a:t>
            </a:r>
            <a:endParaRPr lang="en-US" sz="32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Elections shouldn’t be occasional, with large periods of time between them. They shouldn’t be scheduled strategically to enable those in power to </a:t>
            </a:r>
            <a:r>
              <a:rPr lang="en-US" smtClean="0"/>
              <a:t>influence outcomes</a:t>
            </a:r>
            <a:r>
              <a:rPr lang="en-US" dirty="0" smtClean="0"/>
              <a:t>.</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4638"/>
            <a:ext cx="8229600" cy="6126162"/>
          </a:xfrm>
        </p:spPr>
        <p:txBody>
          <a:bodyPr/>
          <a:lstStyle/>
          <a:p>
            <a:r>
              <a:rPr lang="en-US" smtClean="0"/>
              <a:t>But if they are too frequent government can’t accomplish it’s objectives. For some this is a good thing, for others this isn’t.</a:t>
            </a:r>
            <a:br>
              <a:rPr lang="en-US" smtClean="0"/>
            </a:br>
            <a:r>
              <a:rPr lang="en-US" smtClean="0"/>
              <a:t/>
            </a:r>
            <a:br>
              <a:rPr lang="en-US" smtClean="0"/>
            </a:br>
            <a:r>
              <a:rPr lang="en-US" smtClean="0"/>
              <a:t>Anti-Federalists wanted yearly elections at least.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6049962"/>
          </a:xfrm>
        </p:spPr>
        <p:txBody>
          <a:bodyPr/>
          <a:lstStyle/>
          <a:p>
            <a:r>
              <a:rPr lang="en-US" dirty="0" smtClean="0"/>
              <a:t>American elections are </a:t>
            </a:r>
            <a:br>
              <a:rPr lang="en-US" dirty="0" smtClean="0"/>
            </a:br>
            <a:r>
              <a:rPr lang="en-US" dirty="0" smtClean="0"/>
              <a:t>held every two years.</a:t>
            </a:r>
            <a:br>
              <a:rPr lang="en-US" dirty="0" smtClean="0"/>
            </a:br>
            <a:r>
              <a:rPr lang="en-US" dirty="0" smtClean="0"/>
              <a:t/>
            </a:r>
            <a:br>
              <a:rPr lang="en-US" dirty="0" smtClean="0"/>
            </a:br>
            <a:r>
              <a:rPr lang="en-US" dirty="0" smtClean="0"/>
              <a:t>Discussion question: Is this too frequent or not frequent enough? Do we allow policymakers enough time to accomplish their objectives?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Since we are always within two years of an election, the election season in a sense never ends. </a:t>
            </a:r>
            <a:br>
              <a:rPr lang="en-US" dirty="0" smtClean="0"/>
            </a:br>
            <a:r>
              <a:rPr lang="en-US" dirty="0" smtClean="0"/>
              <a:t/>
            </a:r>
            <a:br>
              <a:rPr lang="en-US" dirty="0" smtClean="0"/>
            </a:br>
            <a:r>
              <a:rPr lang="en-US" dirty="0" smtClean="0"/>
              <a:t>All policy positions – every vote – is cast with at least some consideration of how it will impact a candidate’s competitiveness.</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Any vote for a bill that constituents oppose can lead to a primary challenge within the party, or a general election challenger from the other party. </a:t>
            </a:r>
            <a:br>
              <a:rPr lang="en-US" dirty="0" smtClean="0"/>
            </a:br>
            <a:r>
              <a:rPr lang="en-US" dirty="0" smtClean="0"/>
              <a:t/>
            </a:r>
            <a:br>
              <a:rPr lang="en-US" dirty="0" smtClean="0"/>
            </a:br>
            <a:r>
              <a:rPr lang="en-US" dirty="0" smtClean="0"/>
              <a:t>Opposition can come from the left or right.</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Question: Does this inhibit the ability of representatives to govern effectively? </a:t>
            </a:r>
            <a:br>
              <a:rPr lang="en-US" dirty="0" smtClean="0"/>
            </a:br>
            <a:r>
              <a:rPr lang="en-US" dirty="0" smtClean="0"/>
              <a:t/>
            </a:r>
            <a:br>
              <a:rPr lang="en-US" dirty="0" smtClean="0"/>
            </a:br>
            <a:r>
              <a:rPr lang="en-US" dirty="0" smtClean="0"/>
              <a:t>Campaigning is not governing.</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a:solidFill>
            <a:schemeClr val="bg1">
              <a:lumMod val="95000"/>
            </a:schemeClr>
          </a:solidFill>
          <a:ln w="3175">
            <a:solidFill>
              <a:schemeClr val="tx1"/>
            </a:solidFill>
          </a:ln>
        </p:spPr>
        <p:txBody>
          <a:bodyPr/>
          <a:lstStyle/>
          <a:p>
            <a:r>
              <a:rPr lang="en-US" dirty="0" smtClean="0"/>
              <a:t>The Winner Take All System</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3"/>
          <p:cNvSpPr>
            <a:spLocks noGrp="1"/>
          </p:cNvSpPr>
          <p:nvPr>
            <p:ph type="title"/>
          </p:nvPr>
        </p:nvSpPr>
        <p:spPr>
          <a:xfrm>
            <a:off x="457200" y="274638"/>
            <a:ext cx="8229600" cy="6049962"/>
          </a:xfrm>
        </p:spPr>
        <p:txBody>
          <a:bodyPr/>
          <a:lstStyle/>
          <a:p>
            <a:pPr eaLnBrk="1" hangingPunct="1"/>
            <a:r>
              <a:rPr lang="en-US" dirty="0" smtClean="0"/>
              <a:t>A basic, and consequential fact of American elections: </a:t>
            </a:r>
            <a:br>
              <a:rPr lang="en-US" dirty="0" smtClean="0"/>
            </a:br>
            <a:r>
              <a:rPr lang="en-US" dirty="0" smtClean="0"/>
              <a:t/>
            </a:r>
            <a:br>
              <a:rPr lang="en-US" dirty="0" smtClean="0"/>
            </a:br>
            <a:r>
              <a:rPr lang="en-US" dirty="0" smtClean="0"/>
              <a:t>They tend to be winner </a:t>
            </a:r>
            <a:br>
              <a:rPr lang="en-US" dirty="0" smtClean="0"/>
            </a:br>
            <a:r>
              <a:rPr lang="en-US" dirty="0" smtClean="0"/>
              <a:t>take all elections held in </a:t>
            </a:r>
            <a:br>
              <a:rPr lang="en-US" dirty="0" smtClean="0"/>
            </a:br>
            <a:r>
              <a:rPr lang="en-US" dirty="0" smtClean="0"/>
              <a:t>single member districts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Each race is run independently. There is one position up for grabs. The candidate with the most votes, whether that is a </a:t>
            </a:r>
            <a:r>
              <a:rPr lang="en-US" dirty="0" smtClean="0">
                <a:hlinkClick r:id="rId2"/>
              </a:rPr>
              <a:t>plurality</a:t>
            </a:r>
            <a:r>
              <a:rPr lang="en-US" dirty="0" smtClean="0"/>
              <a:t> or </a:t>
            </a:r>
            <a:r>
              <a:rPr lang="en-US" dirty="0" smtClean="0">
                <a:hlinkClick r:id="rId3"/>
              </a:rPr>
              <a:t>majority</a:t>
            </a:r>
            <a:r>
              <a:rPr lang="en-US" dirty="0" smtClean="0"/>
              <a:t>, wins. </a:t>
            </a:r>
            <a:br>
              <a:rPr lang="en-US" dirty="0" smtClean="0"/>
            </a:br>
            <a:r>
              <a:rPr lang="en-US" dirty="0" smtClean="0"/>
              <a:t/>
            </a:r>
            <a:br>
              <a:rPr lang="en-US" dirty="0" smtClean="0"/>
            </a:br>
            <a:r>
              <a:rPr lang="en-US" dirty="0" smtClean="0"/>
              <a:t>These are sometimes called </a:t>
            </a:r>
            <a:br>
              <a:rPr lang="en-US" dirty="0" smtClean="0"/>
            </a:br>
            <a:r>
              <a:rPr lang="en-US" dirty="0" smtClean="0">
                <a:hlinkClick r:id="rId4"/>
              </a:rPr>
              <a:t>First Past the Post </a:t>
            </a:r>
            <a:r>
              <a:rPr lang="en-US" dirty="0" smtClean="0"/>
              <a:t>elections</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3"/>
          <p:cNvSpPr>
            <a:spLocks noGrp="1"/>
          </p:cNvSpPr>
          <p:nvPr>
            <p:ph type="title"/>
          </p:nvPr>
        </p:nvSpPr>
        <p:spPr>
          <a:xfrm>
            <a:off x="457200" y="274638"/>
            <a:ext cx="8229600" cy="6049962"/>
          </a:xfrm>
        </p:spPr>
        <p:txBody>
          <a:bodyPr/>
          <a:lstStyle/>
          <a:p>
            <a:pPr eaLnBrk="1" hangingPunct="1"/>
            <a:r>
              <a:rPr lang="en-US" dirty="0" smtClean="0"/>
              <a:t>Comparison: </a:t>
            </a:r>
            <a:br>
              <a:rPr lang="en-US" dirty="0" smtClean="0"/>
            </a:br>
            <a:r>
              <a:rPr lang="en-US" dirty="0" smtClean="0"/>
              <a:t/>
            </a:r>
            <a:br>
              <a:rPr lang="en-US" dirty="0" smtClean="0"/>
            </a:br>
            <a:r>
              <a:rPr lang="en-US" dirty="0" smtClean="0">
                <a:hlinkClick r:id="rId3"/>
              </a:rPr>
              <a:t>Proportional representation</a:t>
            </a:r>
            <a:r>
              <a:rPr lang="en-US" dirty="0" smtClean="0"/>
              <a:t>: A system where the electorate votes for parties, and the parties then are assigned seats in proportion to their vote total.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a:xfrm>
            <a:off x="457200" y="274638"/>
            <a:ext cx="8229600" cy="6049962"/>
          </a:xfrm>
        </p:spPr>
        <p:txBody>
          <a:bodyPr/>
          <a:lstStyle/>
          <a:p>
            <a:pPr eaLnBrk="1" hangingPunct="1"/>
            <a:r>
              <a:rPr lang="en-US" dirty="0" smtClean="0"/>
              <a:t>What is an Election?</a:t>
            </a:r>
            <a:br>
              <a:rPr lang="en-US" dirty="0" smtClean="0"/>
            </a:br>
            <a:r>
              <a:rPr lang="en-US" dirty="0" smtClean="0"/>
              <a:t/>
            </a:r>
            <a:br>
              <a:rPr lang="en-US" dirty="0" smtClean="0"/>
            </a:br>
            <a:r>
              <a:rPr lang="en-US" dirty="0" smtClean="0"/>
              <a:t>A formal decision-making process by which an electorate (the portion of the population eligible to vote) makes a collective. The choice can be about any number of things.</a:t>
            </a:r>
            <a:br>
              <a:rPr lang="en-US" dirty="0" smtClean="0"/>
            </a:br>
            <a:endParaRPr lang="en-US" dirty="0"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274638"/>
            <a:ext cx="8229600" cy="6126162"/>
          </a:xfrm>
        </p:spPr>
        <p:txBody>
          <a:bodyPr/>
          <a:lstStyle/>
          <a:p>
            <a:r>
              <a:rPr lang="en-US" dirty="0" smtClean="0"/>
              <a:t>In a winner take all election, each election is separate and only the majority or plurality winner gets the contested seat.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8229600" cy="6126162"/>
          </a:xfrm>
        </p:spPr>
        <p:txBody>
          <a:bodyPr/>
          <a:lstStyle/>
          <a:p>
            <a:r>
              <a:rPr lang="en-US" dirty="0" smtClean="0"/>
              <a:t>Winner take all elections discourage support for </a:t>
            </a:r>
            <a:br>
              <a:rPr lang="en-US" dirty="0" smtClean="0"/>
            </a:br>
            <a:r>
              <a:rPr lang="en-US" dirty="0" smtClean="0"/>
              <a:t>minor party candidates.</a:t>
            </a:r>
            <a:br>
              <a:rPr lang="en-US" dirty="0" smtClean="0"/>
            </a:br>
            <a:r>
              <a:rPr lang="en-US" dirty="0" smtClean="0"/>
              <a:t/>
            </a:r>
            <a:br>
              <a:rPr lang="en-US" dirty="0" smtClean="0"/>
            </a:br>
            <a:r>
              <a:rPr lang="en-US" dirty="0" smtClean="0"/>
              <a:t>A minor party candidate might be more appealing than a major party candidate, but can’t win.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a:xfrm>
            <a:off x="457200" y="274638"/>
            <a:ext cx="8229600" cy="6049962"/>
          </a:xfrm>
        </p:spPr>
        <p:txBody>
          <a:bodyPr/>
          <a:lstStyle/>
          <a:p>
            <a:pPr eaLnBrk="1" hangingPunct="1"/>
            <a:r>
              <a:rPr lang="en-US" dirty="0" smtClean="0"/>
              <a:t>Consequence: </a:t>
            </a:r>
            <a:br>
              <a:rPr lang="en-US" dirty="0" smtClean="0"/>
            </a:br>
            <a:r>
              <a:rPr lang="en-US" dirty="0" smtClean="0"/>
              <a:t/>
            </a:r>
            <a:br>
              <a:rPr lang="en-US" dirty="0" smtClean="0"/>
            </a:br>
            <a:r>
              <a:rPr lang="en-US" dirty="0" smtClean="0"/>
              <a:t>The growth of two major ”catch-all” political parties. Voters opt to support the more acceptable of the major party candidates.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Recent example: the Tea Party is not really a party. It is a faction within the Republican Party. If they ran as an independent party they would peel votes from the Republicans and give Democrats an electoral advantage.</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74638"/>
            <a:ext cx="8229600" cy="6126162"/>
          </a:xfrm>
        </p:spPr>
        <p:txBody>
          <a:bodyPr/>
          <a:lstStyle/>
          <a:p>
            <a:r>
              <a:rPr lang="en-US" dirty="0" smtClean="0"/>
              <a:t>This explains why elections in the United States are dominated by two parties. It just so happens that they are the Democratic and Republican Parties.</a:t>
            </a:r>
            <a:br>
              <a:rPr lang="en-US" dirty="0" smtClean="0"/>
            </a:br>
            <a:r>
              <a:rPr lang="en-US" dirty="0" smtClean="0"/>
              <a:t/>
            </a:r>
            <a:br>
              <a:rPr lang="en-US" dirty="0" smtClean="0"/>
            </a:br>
            <a:r>
              <a:rPr lang="en-US" dirty="0" smtClean="0"/>
              <a:t>We cover this story next week.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a:solidFill>
            <a:schemeClr val="bg1">
              <a:lumMod val="95000"/>
            </a:schemeClr>
          </a:solidFill>
          <a:ln>
            <a:solidFill>
              <a:schemeClr val="accent1"/>
            </a:solidFill>
          </a:ln>
        </p:spPr>
        <p:txBody>
          <a:bodyPr/>
          <a:lstStyle/>
          <a:p>
            <a:r>
              <a:rPr lang="en-US" dirty="0" smtClean="0"/>
              <a:t>What Purposes Do Elections Serve?</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a:xfrm>
            <a:off x="457200" y="274638"/>
            <a:ext cx="8229600" cy="6049962"/>
          </a:xfrm>
        </p:spPr>
        <p:txBody>
          <a:bodyPr/>
          <a:lstStyle/>
          <a:p>
            <a:pPr eaLnBrk="1" hangingPunct="1"/>
            <a:r>
              <a:rPr lang="en-US" smtClean="0"/>
              <a:t>Purposes of elections</a:t>
            </a:r>
            <a:br>
              <a:rPr lang="en-US" smtClean="0"/>
            </a:br>
            <a:r>
              <a:rPr lang="en-US" smtClean="0"/>
              <a:t/>
            </a:r>
            <a:br>
              <a:rPr lang="en-US" smtClean="0"/>
            </a:br>
            <a:r>
              <a:rPr lang="en-US" smtClean="0"/>
              <a:t>- select party candidates </a:t>
            </a:r>
            <a:br>
              <a:rPr lang="en-US" smtClean="0"/>
            </a:br>
            <a:r>
              <a:rPr lang="en-US" smtClean="0"/>
              <a:t>- select office holders </a:t>
            </a:r>
            <a:br>
              <a:rPr lang="en-US" smtClean="0"/>
            </a:br>
            <a:r>
              <a:rPr lang="en-US" smtClean="0"/>
              <a:t>- influence course of public policy</a:t>
            </a:r>
            <a:br>
              <a:rPr lang="en-US" smtClean="0"/>
            </a:br>
            <a:r>
              <a:rPr lang="en-US" smtClean="0"/>
              <a:t>- legitimate the governmental system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274638"/>
            <a:ext cx="8229600" cy="6126162"/>
          </a:xfrm>
        </p:spPr>
        <p:txBody>
          <a:bodyPr/>
          <a:lstStyle/>
          <a:p>
            <a:r>
              <a:rPr lang="en-US" smtClean="0"/>
              <a:t>Select party candidates</a:t>
            </a:r>
            <a:br>
              <a:rPr lang="en-US" smtClean="0"/>
            </a:br>
            <a:r>
              <a:rPr lang="en-US" smtClean="0"/>
              <a:t/>
            </a:r>
            <a:br>
              <a:rPr lang="en-US" smtClean="0"/>
            </a:br>
            <a:r>
              <a:rPr lang="en-US" smtClean="0"/>
              <a:t>Primary Elections</a:t>
            </a:r>
            <a:br>
              <a:rPr lang="en-US" smtClean="0"/>
            </a:br>
            <a:r>
              <a:rPr lang="en-US" smtClean="0"/>
              <a:t/>
            </a:r>
            <a:br>
              <a:rPr lang="en-US" smtClean="0"/>
            </a:br>
            <a:r>
              <a:rPr lang="en-US" smtClean="0"/>
              <a:t>Every two years the two major parties use – with some exceptions – primary elections in each state to select the candidates they will present in the general election.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4638"/>
            <a:ext cx="8229600" cy="6126162"/>
          </a:xfrm>
        </p:spPr>
        <p:txBody>
          <a:bodyPr/>
          <a:lstStyle/>
          <a:p>
            <a:r>
              <a:rPr lang="en-US" smtClean="0"/>
              <a:t>Select office holders</a:t>
            </a:r>
            <a:br>
              <a:rPr lang="en-US" smtClean="0"/>
            </a:br>
            <a:r>
              <a:rPr lang="en-US" smtClean="0"/>
              <a:t/>
            </a:r>
            <a:br>
              <a:rPr lang="en-US" smtClean="0"/>
            </a:br>
            <a:r>
              <a:rPr lang="en-US" smtClean="0"/>
              <a:t>General Elections</a:t>
            </a:r>
            <a:br>
              <a:rPr lang="en-US" smtClean="0"/>
            </a:br>
            <a:r>
              <a:rPr lang="en-US" smtClean="0"/>
              <a:t/>
            </a:r>
            <a:br>
              <a:rPr lang="en-US" smtClean="0"/>
            </a:br>
            <a:r>
              <a:rPr lang="en-US" smtClean="0"/>
              <a:t>In the U.S. and Texas Constitutions, and in city charters and local purpose governments, it is stated that at certain times elections will be held for top positions.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74638"/>
            <a:ext cx="8229600" cy="6126162"/>
          </a:xfrm>
        </p:spPr>
        <p:txBody>
          <a:bodyPr/>
          <a:lstStyle/>
          <a:p>
            <a:r>
              <a:rPr lang="en-US" smtClean="0"/>
              <a:t>Influence Course of Public Policy</a:t>
            </a:r>
            <a:br>
              <a:rPr lang="en-US" smtClean="0"/>
            </a:br>
            <a:r>
              <a:rPr lang="en-US" smtClean="0"/>
              <a:t/>
            </a:r>
            <a:br>
              <a:rPr lang="en-US" smtClean="0"/>
            </a:br>
            <a:r>
              <a:rPr lang="en-US" smtClean="0"/>
              <a:t>By voting for a sufficient number of candidates pledged to implement a specific policy, the general electorate, acting in unison, can influence the gradual course of public policy.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 Who holds an office</a:t>
            </a:r>
            <a:br>
              <a:rPr lang="en-US" sz="3600" dirty="0" smtClean="0"/>
            </a:br>
            <a:r>
              <a:rPr lang="en-US" sz="3600" dirty="0" smtClean="0"/>
              <a:t>- Who will vote for who will hold an office</a:t>
            </a:r>
            <a:br>
              <a:rPr lang="en-US" sz="3600" dirty="0" smtClean="0"/>
            </a:br>
            <a:r>
              <a:rPr lang="en-US" sz="3600" dirty="0" smtClean="0"/>
              <a:t>- Who will represent a party in an election</a:t>
            </a:r>
            <a:br>
              <a:rPr lang="en-US" sz="3600" dirty="0" smtClean="0"/>
            </a:br>
            <a:r>
              <a:rPr lang="en-US" sz="3600" dirty="0" smtClean="0"/>
              <a:t>- a public policy proposal</a:t>
            </a:r>
            <a:br>
              <a:rPr lang="en-US" sz="3600" dirty="0" smtClean="0"/>
            </a:br>
            <a:r>
              <a:rPr lang="en-US" sz="3600" dirty="0" smtClean="0"/>
              <a:t>- a constitutional amendment</a:t>
            </a:r>
            <a:br>
              <a:rPr lang="en-US" sz="3600" dirty="0" smtClean="0"/>
            </a:br>
            <a:r>
              <a:rPr lang="en-US" sz="3600" dirty="0" smtClean="0"/>
              <a:t/>
            </a:r>
            <a:br>
              <a:rPr lang="en-US" sz="3600" dirty="0" smtClean="0"/>
            </a:br>
            <a:r>
              <a:rPr lang="en-US" sz="3600" dirty="0" smtClean="0"/>
              <a:t>etc . . . </a:t>
            </a:r>
            <a:endParaRPr lang="en-US" sz="36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274638"/>
            <a:ext cx="8229600" cy="6126162"/>
          </a:xfrm>
        </p:spPr>
        <p:txBody>
          <a:bodyPr/>
          <a:lstStyle/>
          <a:p>
            <a:r>
              <a:rPr lang="en-US" smtClean="0"/>
              <a:t>Examples</a:t>
            </a:r>
            <a:br>
              <a:rPr lang="en-US" smtClean="0"/>
            </a:br>
            <a:r>
              <a:rPr lang="en-US" smtClean="0"/>
              <a:t/>
            </a:r>
            <a:br>
              <a:rPr lang="en-US" smtClean="0"/>
            </a:br>
            <a:r>
              <a:rPr lang="en-US" smtClean="0"/>
              <a:t>A liberal swing in policy was driven by election results from </a:t>
            </a:r>
            <a:br>
              <a:rPr lang="en-US" smtClean="0"/>
            </a:br>
            <a:r>
              <a:rPr lang="en-US" smtClean="0"/>
              <a:t>1932 – 1968</a:t>
            </a:r>
            <a:br>
              <a:rPr lang="en-US" smtClean="0"/>
            </a:br>
            <a:r>
              <a:rPr lang="en-US" smtClean="0"/>
              <a:t/>
            </a:r>
            <a:br>
              <a:rPr lang="en-US" smtClean="0"/>
            </a:br>
            <a:r>
              <a:rPr lang="en-US" smtClean="0"/>
              <a:t>A conservative swing in policy was driven by election results from 1968 - 2004</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274638"/>
            <a:ext cx="8229600" cy="6126162"/>
          </a:xfrm>
        </p:spPr>
        <p:txBody>
          <a:bodyPr/>
          <a:lstStyle/>
          <a:p>
            <a:r>
              <a:rPr lang="en-US" smtClean="0"/>
              <a:t>The electorate either votes for people whose policies they support, or vote against people whose policies they oppose.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274638"/>
            <a:ext cx="8229600" cy="6126162"/>
          </a:xfrm>
        </p:spPr>
        <p:txBody>
          <a:bodyPr/>
          <a:lstStyle/>
          <a:p>
            <a:r>
              <a:rPr lang="en-US" smtClean="0"/>
              <a:t>Legitimate the Governmental System</a:t>
            </a:r>
            <a:br>
              <a:rPr lang="en-US" smtClean="0"/>
            </a:br>
            <a:r>
              <a:rPr lang="en-US" smtClean="0"/>
              <a:t/>
            </a:r>
            <a:br>
              <a:rPr lang="en-US" smtClean="0"/>
            </a:br>
            <a:r>
              <a:rPr lang="en-US" smtClean="0"/>
              <a:t>Creating a connection between the electorate and government legitimates the decisions of the government since the populace has had an opportunity to participate.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lack of meaningful elections can lead to rebellion.</a:t>
            </a:r>
            <a:br>
              <a:rPr lang="en-US" dirty="0" smtClean="0"/>
            </a:br>
            <a:r>
              <a:rPr lang="en-US" dirty="0" smtClean="0"/>
              <a:t/>
            </a:r>
            <a:br>
              <a:rPr lang="en-US" dirty="0" smtClean="0"/>
            </a:br>
            <a:r>
              <a:rPr lang="en-US" dirty="0" smtClean="0"/>
              <a:t>Eastern Europe – 1989</a:t>
            </a:r>
            <a:br>
              <a:rPr lang="en-US" dirty="0" smtClean="0"/>
            </a:br>
            <a:r>
              <a:rPr lang="en-US" dirty="0" smtClean="0"/>
              <a:t>Middle East – 2011</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Tea Party animosity to government was reduced following the elections of 2010.</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a:solidFill>
            <a:schemeClr val="bg1">
              <a:lumMod val="95000"/>
            </a:schemeClr>
          </a:solidFill>
          <a:ln>
            <a:solidFill>
              <a:schemeClr val="accent1"/>
            </a:solidFill>
          </a:ln>
        </p:spPr>
        <p:txBody>
          <a:bodyPr/>
          <a:lstStyle/>
          <a:p>
            <a:r>
              <a:rPr lang="en-US" dirty="0" smtClean="0"/>
              <a:t>Direct and Indirect Elections</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4638"/>
            <a:ext cx="8229600" cy="6126162"/>
          </a:xfrm>
        </p:spPr>
        <p:txBody>
          <a:bodyPr/>
          <a:lstStyle/>
          <a:p>
            <a:r>
              <a:rPr lang="en-US" smtClean="0"/>
              <a:t>Elections, as we already know, can take a variety of forms. </a:t>
            </a:r>
            <a:br>
              <a:rPr lang="en-US" smtClean="0"/>
            </a:br>
            <a:r>
              <a:rPr lang="en-US" smtClean="0"/>
              <a:t/>
            </a:r>
            <a:br>
              <a:rPr lang="en-US" smtClean="0"/>
            </a:br>
            <a:r>
              <a:rPr lang="en-US" smtClean="0"/>
              <a:t>Direct </a:t>
            </a:r>
            <a:br>
              <a:rPr lang="en-US" smtClean="0"/>
            </a:br>
            <a:r>
              <a:rPr lang="en-US" smtClean="0"/>
              <a:t>Indirect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3"/>
          <p:cNvSpPr>
            <a:spLocks noGrp="1"/>
          </p:cNvSpPr>
          <p:nvPr>
            <p:ph type="title"/>
          </p:nvPr>
        </p:nvSpPr>
        <p:spPr>
          <a:xfrm>
            <a:off x="457200" y="274638"/>
            <a:ext cx="8229600" cy="6049962"/>
          </a:xfrm>
        </p:spPr>
        <p:txBody>
          <a:bodyPr/>
          <a:lstStyle/>
          <a:p>
            <a:pPr eaLnBrk="1" hangingPunct="1"/>
            <a:r>
              <a:rPr lang="en-US" smtClean="0"/>
              <a:t>The Lesson of Federalist #10</a:t>
            </a:r>
            <a:br>
              <a:rPr lang="en-US" smtClean="0"/>
            </a:br>
            <a:r>
              <a:rPr lang="en-US" smtClean="0"/>
              <a:t/>
            </a:r>
            <a:br>
              <a:rPr lang="en-US" smtClean="0"/>
            </a:br>
            <a:r>
              <a:rPr lang="en-US" smtClean="0"/>
              <a:t>Indirect elections are superior to direct elections. They allow for public input into the governing process, but insulate government from the “instability, uncertainty, and confusion” common in mass politics.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8229600" cy="6126162"/>
          </a:xfrm>
        </p:spPr>
        <p:txBody>
          <a:bodyPr/>
          <a:lstStyle/>
          <a:p>
            <a:r>
              <a:rPr lang="en-US" smtClean="0"/>
              <a:t>This point was not accepted by the Anti-Federalists. The Jacksonian movement was based on the idea that the electorate should be expanded and the general population could make informed decisions about government.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74638"/>
            <a:ext cx="8229600" cy="6126162"/>
          </a:xfrm>
        </p:spPr>
        <p:txBody>
          <a:bodyPr/>
          <a:lstStyle/>
          <a:p>
            <a:r>
              <a:rPr lang="en-US" dirty="0" smtClean="0"/>
              <a:t>Texas’ electoral system follows the </a:t>
            </a:r>
            <a:r>
              <a:rPr lang="en-US" dirty="0" err="1" smtClean="0"/>
              <a:t>Jacksonian</a:t>
            </a:r>
            <a:r>
              <a:rPr lang="en-US" dirty="0" smtClean="0"/>
              <a:t> model.</a:t>
            </a:r>
            <a:br>
              <a:rPr lang="en-US" dirty="0" smtClean="0"/>
            </a:br>
            <a:r>
              <a:rPr lang="en-US" dirty="0" smtClean="0"/>
              <a:t/>
            </a:r>
            <a:br>
              <a:rPr lang="en-US" dirty="0" smtClean="0"/>
            </a:br>
            <a:r>
              <a:rPr lang="en-US" dirty="0" err="1" smtClean="0">
                <a:hlinkClick r:id="rId3"/>
              </a:rPr>
              <a:t>Jacksonian</a:t>
            </a:r>
            <a:r>
              <a:rPr lang="en-US" dirty="0" smtClean="0">
                <a:hlinkClick r:id="rId3"/>
              </a:rPr>
              <a:t> Democracy </a:t>
            </a:r>
            <a:r>
              <a:rPr lang="en-US" dirty="0" smtClean="0"/>
              <a:t>holds that the citizenry must have broad influence over government. This includes elections for multiple offices and short term lengths.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In several previous lectures we have discussed the concept of elections</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3"/>
          <p:cNvSpPr>
            <a:spLocks noGrp="1"/>
          </p:cNvSpPr>
          <p:nvPr>
            <p:ph type="title"/>
          </p:nvPr>
        </p:nvSpPr>
        <p:spPr>
          <a:xfrm>
            <a:off x="457200" y="274638"/>
            <a:ext cx="8229600" cy="6049962"/>
          </a:xfrm>
        </p:spPr>
        <p:txBody>
          <a:bodyPr/>
          <a:lstStyle/>
          <a:p>
            <a:pPr eaLnBrk="1" hangingPunct="1"/>
            <a:r>
              <a:rPr lang="en-US" smtClean="0"/>
              <a:t>Indirect Elections</a:t>
            </a:r>
            <a:br>
              <a:rPr lang="en-US" smtClean="0"/>
            </a:br>
            <a:r>
              <a:rPr lang="en-US" smtClean="0"/>
              <a:t/>
            </a:r>
            <a:br>
              <a:rPr lang="en-US" smtClean="0"/>
            </a:br>
            <a:r>
              <a:rPr lang="en-US" smtClean="0"/>
              <a:t>The electorate votes for members of representative institutions and holds them accountable for their actions in periodic elections.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74638"/>
            <a:ext cx="8229600" cy="6126162"/>
          </a:xfrm>
        </p:spPr>
        <p:txBody>
          <a:bodyPr/>
          <a:lstStyle/>
          <a:p>
            <a:r>
              <a:rPr lang="en-US" smtClean="0"/>
              <a:t>The U.S. Constitution outlines four separate ways that members can be indirectly elected to office.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3"/>
          <p:cNvSpPr>
            <a:spLocks noGrp="1"/>
          </p:cNvSpPr>
          <p:nvPr>
            <p:ph type="title"/>
          </p:nvPr>
        </p:nvSpPr>
        <p:spPr>
          <a:xfrm>
            <a:off x="457200" y="274638"/>
            <a:ext cx="8229600" cy="6049962"/>
          </a:xfrm>
        </p:spPr>
        <p:txBody>
          <a:bodyPr/>
          <a:lstStyle/>
          <a:p>
            <a:pPr eaLnBrk="1" hangingPunct="1"/>
            <a:r>
              <a:rPr lang="en-US" smtClean="0"/>
              <a:t>Federalist #51 justifies this system by stating that it helps separate powers. </a:t>
            </a:r>
            <a:br>
              <a:rPr lang="en-US" smtClean="0"/>
            </a:br>
            <a:r>
              <a:rPr lang="en-US" smtClean="0"/>
              <a:t/>
            </a:r>
            <a:br>
              <a:rPr lang="en-US" smtClean="0"/>
            </a:br>
            <a:r>
              <a:rPr lang="en-US" smtClean="0"/>
              <a:t>The separated powers are augmented by unique, distinct elections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274638"/>
            <a:ext cx="8229600" cy="5973762"/>
          </a:xfrm>
        </p:spPr>
        <p:txBody>
          <a:bodyPr/>
          <a:lstStyle/>
          <a:p>
            <a:pPr eaLnBrk="1" hangingPunct="1"/>
            <a:r>
              <a:rPr lang="en-US" smtClean="0"/>
              <a:t>Popular elections - House</a:t>
            </a:r>
            <a:br>
              <a:rPr lang="en-US" smtClean="0"/>
            </a:br>
            <a:r>
              <a:rPr lang="en-US" smtClean="0"/>
              <a:t>State Legislative Elections - Senate</a:t>
            </a:r>
            <a:br>
              <a:rPr lang="en-US" smtClean="0"/>
            </a:br>
            <a:r>
              <a:rPr lang="en-US" smtClean="0"/>
              <a:t>Electoral College - President</a:t>
            </a:r>
            <a:br>
              <a:rPr lang="en-US" smtClean="0"/>
            </a:br>
            <a:r>
              <a:rPr lang="en-US" smtClean="0"/>
              <a:t>Appointments - Judiciary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274638"/>
            <a:ext cx="8229600" cy="6126162"/>
          </a:xfrm>
        </p:spPr>
        <p:txBody>
          <a:bodyPr/>
          <a:lstStyle/>
          <a:p>
            <a:r>
              <a:rPr lang="en-US" smtClean="0"/>
              <a:t>This means that each of the elected institutions are accountable to a separate constituency.</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274638"/>
            <a:ext cx="8229600" cy="6126162"/>
          </a:xfrm>
        </p:spPr>
        <p:txBody>
          <a:bodyPr/>
          <a:lstStyle/>
          <a:p>
            <a:r>
              <a:rPr lang="en-US" smtClean="0"/>
              <a:t>The 17</a:t>
            </a:r>
            <a:r>
              <a:rPr lang="en-US" baseline="30000" smtClean="0"/>
              <a:t>th</a:t>
            </a:r>
            <a:r>
              <a:rPr lang="en-US" smtClean="0"/>
              <a:t> Amendment changed how Senators were elected. From state selection process to a direct election.</a:t>
            </a:r>
            <a:br>
              <a:rPr lang="en-US" smtClean="0"/>
            </a:br>
            <a:r>
              <a:rPr lang="en-US" smtClean="0"/>
              <a:t/>
            </a:r>
            <a:br>
              <a:rPr lang="en-US" smtClean="0"/>
            </a:br>
            <a:r>
              <a:rPr lang="en-US" smtClean="0"/>
              <a:t>This has changed the fundamental nature of the Senate.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274638"/>
            <a:ext cx="8229600" cy="6126162"/>
          </a:xfrm>
        </p:spPr>
        <p:txBody>
          <a:bodyPr/>
          <a:lstStyle/>
          <a:p>
            <a:pPr eaLnBrk="1" hangingPunct="1"/>
            <a:r>
              <a:rPr lang="en-US" smtClean="0"/>
              <a:t>The Federal Courts are designed to be removed completely from the electoral process.</a:t>
            </a:r>
            <a:br>
              <a:rPr lang="en-US" smtClean="0"/>
            </a:br>
            <a:r>
              <a:rPr lang="en-US" smtClean="0"/>
              <a:t/>
            </a:r>
            <a:br>
              <a:rPr lang="en-US" smtClean="0"/>
            </a:br>
            <a:r>
              <a:rPr lang="en-US" smtClean="0"/>
              <a:t>Madison stated that this was to ensure that judges were qualified to hold office.</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Each elected official is elected from a given district that creates a constituency that the official is then accountable to.</a:t>
            </a:r>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On the national level, members of the House of Representatives represent one of 435 separate districts around the country. They represent a local constituency.</a:t>
            </a:r>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upload.wikimedia.org/wikipedia/commons/e/e0/TX14_109.gif">
            <a:hlinkClick r:id="rId2"/>
          </p:cNvPr>
          <p:cNvPicPr>
            <a:picLocks noChangeAspect="1" noChangeArrowheads="1"/>
          </p:cNvPicPr>
          <p:nvPr/>
        </p:nvPicPr>
        <p:blipFill>
          <a:blip r:embed="rId3" cstate="print"/>
          <a:srcRect/>
          <a:stretch>
            <a:fillRect/>
          </a:stretch>
        </p:blipFill>
        <p:spPr bwMode="auto">
          <a:xfrm>
            <a:off x="1524000" y="1447800"/>
            <a:ext cx="6048375" cy="36576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We defined “democracy” in terms of elections. </a:t>
            </a:r>
            <a:br>
              <a:rPr lang="en-US" dirty="0" smtClean="0"/>
            </a:br>
            <a:r>
              <a:rPr lang="en-US" dirty="0" smtClean="0"/>
              <a:t/>
            </a:r>
            <a:br>
              <a:rPr lang="en-US" dirty="0" smtClean="0"/>
            </a:br>
            <a:r>
              <a:rPr lang="en-US" dirty="0" smtClean="0"/>
              <a:t>Majority Rules</a:t>
            </a:r>
            <a:br>
              <a:rPr lang="en-US" dirty="0" smtClean="0"/>
            </a:br>
            <a:r>
              <a:rPr lang="en-US" dirty="0" smtClean="0"/>
              <a:t>Universal Adult Suffrage</a:t>
            </a:r>
            <a:br>
              <a:rPr lang="en-US" dirty="0" smtClean="0"/>
            </a:br>
            <a:r>
              <a:rPr lang="en-US" dirty="0" smtClean="0"/>
              <a:t/>
            </a:r>
            <a:br>
              <a:rPr lang="en-US" dirty="0" smtClean="0"/>
            </a:br>
            <a:r>
              <a:rPr lang="en-US" dirty="0" smtClean="0"/>
              <a:t>But pointed out that the concept of (minority) rights requires that majority rules be limited.</a:t>
            </a:r>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United States Senators represents a state wide constituency.</a:t>
            </a:r>
            <a:br>
              <a:rPr lang="en-US" dirty="0" smtClean="0"/>
            </a:br>
            <a:r>
              <a:rPr lang="en-US" dirty="0" smtClean="0"/>
              <a:t/>
            </a:r>
            <a:br>
              <a:rPr lang="en-US" dirty="0" smtClean="0"/>
            </a:br>
            <a:r>
              <a:rPr lang="en-US" dirty="0" smtClean="0"/>
              <a:t>The President represents a national constituency</a:t>
            </a: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3"/>
          <p:cNvSpPr>
            <a:spLocks noGrp="1"/>
          </p:cNvSpPr>
          <p:nvPr>
            <p:ph type="title"/>
          </p:nvPr>
        </p:nvSpPr>
        <p:spPr>
          <a:xfrm>
            <a:off x="457200" y="274638"/>
            <a:ext cx="8229600" cy="6049962"/>
          </a:xfrm>
        </p:spPr>
        <p:txBody>
          <a:bodyPr/>
          <a:lstStyle/>
          <a:p>
            <a:pPr eaLnBrk="1" hangingPunct="1"/>
            <a:r>
              <a:rPr lang="en-US" dirty="0" smtClean="0"/>
              <a:t>All of these are indirect elections.</a:t>
            </a:r>
            <a:br>
              <a:rPr lang="en-US" dirty="0" smtClean="0"/>
            </a:br>
            <a:r>
              <a:rPr lang="en-US" dirty="0" smtClean="0"/>
              <a:t/>
            </a:r>
            <a:br>
              <a:rPr lang="en-US" dirty="0" smtClean="0"/>
            </a:br>
            <a:r>
              <a:rPr lang="en-US" dirty="0" smtClean="0"/>
              <a:t>While there are no direct elections on the national level, some states and most cities have direct elections.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3"/>
          <p:cNvSpPr>
            <a:spLocks noGrp="1"/>
          </p:cNvSpPr>
          <p:nvPr>
            <p:ph type="title"/>
          </p:nvPr>
        </p:nvSpPr>
        <p:spPr>
          <a:xfrm>
            <a:off x="457200" y="274638"/>
            <a:ext cx="8229600" cy="6049962"/>
          </a:xfrm>
        </p:spPr>
        <p:txBody>
          <a:bodyPr/>
          <a:lstStyle/>
          <a:p>
            <a:pPr eaLnBrk="1" hangingPunct="1"/>
            <a:r>
              <a:rPr lang="en-US" dirty="0" smtClean="0"/>
              <a:t>Three types:</a:t>
            </a:r>
            <a:br>
              <a:rPr lang="en-US" dirty="0" smtClean="0"/>
            </a:br>
            <a:r>
              <a:rPr lang="en-US" dirty="0" smtClean="0"/>
              <a:t/>
            </a:r>
            <a:br>
              <a:rPr lang="en-US" dirty="0" smtClean="0"/>
            </a:br>
            <a:r>
              <a:rPr lang="en-US" dirty="0" smtClean="0"/>
              <a:t>Initiative</a:t>
            </a:r>
            <a:br>
              <a:rPr lang="en-US" dirty="0" smtClean="0"/>
            </a:br>
            <a:r>
              <a:rPr lang="en-US" dirty="0" smtClean="0"/>
              <a:t>Referendum</a:t>
            </a:r>
            <a:br>
              <a:rPr lang="en-US" dirty="0" smtClean="0"/>
            </a:br>
            <a:r>
              <a:rPr lang="en-US" dirty="0" smtClean="0"/>
              <a:t>Recall</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274638"/>
            <a:ext cx="8229600" cy="6126162"/>
          </a:xfrm>
        </p:spPr>
        <p:txBody>
          <a:bodyPr/>
          <a:lstStyle/>
          <a:p>
            <a:r>
              <a:rPr lang="en-US" dirty="0" smtClean="0">
                <a:hlinkClick r:id="rId3"/>
              </a:rPr>
              <a:t>Initiative</a:t>
            </a:r>
            <a:r>
              <a:rPr lang="en-US" dirty="0" smtClean="0"/>
              <a:t/>
            </a:r>
            <a:br>
              <a:rPr lang="en-US" dirty="0" smtClean="0"/>
            </a:br>
            <a:r>
              <a:rPr lang="en-US" dirty="0" smtClean="0"/>
              <a:t/>
            </a:r>
            <a:br>
              <a:rPr lang="en-US" dirty="0" smtClean="0"/>
            </a:br>
            <a:r>
              <a:rPr lang="en-US" dirty="0" smtClean="0"/>
              <a:t>Eligible voters can place an item on the ballot directly if they are able to get a sufficient number of signatures on a petition.</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Here’s a description of California’s initiative process</a:t>
            </a:r>
            <a:r>
              <a:rPr lang="en-US" dirty="0" smtClean="0"/>
              <a:t>.</a:t>
            </a:r>
            <a:br>
              <a:rPr lang="en-US" dirty="0" smtClean="0"/>
            </a:br>
            <a:r>
              <a:rPr lang="en-US" dirty="0" smtClean="0"/>
              <a:t/>
            </a:r>
            <a:br>
              <a:rPr lang="en-US" dirty="0" smtClean="0"/>
            </a:br>
            <a:r>
              <a:rPr lang="en-US" b="1" dirty="0" smtClean="0"/>
              <a:t> </a:t>
            </a:r>
            <a:r>
              <a:rPr lang="en-US" dirty="0" smtClean="0">
                <a:hlinkClick r:id="rId3"/>
              </a:rPr>
              <a:t>California 2010 ballot propositions</a:t>
            </a:r>
            <a:endParaRPr lang="en-U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274638"/>
            <a:ext cx="8229600" cy="6126162"/>
          </a:xfrm>
        </p:spPr>
        <p:txBody>
          <a:bodyPr/>
          <a:lstStyle/>
          <a:p>
            <a:r>
              <a:rPr lang="en-US" dirty="0" smtClean="0">
                <a:hlinkClick r:id="rId3"/>
              </a:rPr>
              <a:t>Referendum</a:t>
            </a:r>
            <a:r>
              <a:rPr lang="en-US" dirty="0" smtClean="0"/>
              <a:t/>
            </a:r>
            <a:br>
              <a:rPr lang="en-US" dirty="0" smtClean="0"/>
            </a:br>
            <a:r>
              <a:rPr lang="en-US" dirty="0" smtClean="0"/>
              <a:t/>
            </a:r>
            <a:br>
              <a:rPr lang="en-US" dirty="0" smtClean="0"/>
            </a:br>
            <a:r>
              <a:rPr lang="en-US" dirty="0" smtClean="0"/>
              <a:t>Certain types of laws do not take effect unless they are approved by a public vote.</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57200" y="274638"/>
            <a:ext cx="8229600" cy="6126162"/>
          </a:xfrm>
        </p:spPr>
        <p:txBody>
          <a:bodyPr/>
          <a:lstStyle/>
          <a:p>
            <a:r>
              <a:rPr lang="en-US" dirty="0" smtClean="0">
                <a:hlinkClick r:id="rId3"/>
              </a:rPr>
              <a:t>Recall Elections</a:t>
            </a:r>
            <a:r>
              <a:rPr lang="en-US" dirty="0" smtClean="0"/>
              <a:t/>
            </a:r>
            <a:br>
              <a:rPr lang="en-US" dirty="0" smtClean="0"/>
            </a:br>
            <a:r>
              <a:rPr lang="en-US" dirty="0" smtClean="0"/>
              <a:t/>
            </a:r>
            <a:br>
              <a:rPr lang="en-US" dirty="0" smtClean="0"/>
            </a:br>
            <a:r>
              <a:rPr lang="en-US" dirty="0" smtClean="0"/>
              <a:t>The voters, by getting enough signatures on a petition, can remove an incumbent from office.</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274638"/>
            <a:ext cx="8229600" cy="6049962"/>
          </a:xfrm>
        </p:spPr>
        <p:txBody>
          <a:bodyPr/>
          <a:lstStyle/>
          <a:p>
            <a:pPr eaLnBrk="1" hangingPunct="1"/>
            <a:r>
              <a:rPr lang="en-US" dirty="0" smtClean="0"/>
              <a:t/>
            </a:r>
            <a:br>
              <a:rPr lang="en-US" dirty="0" smtClean="0"/>
            </a:br>
            <a:r>
              <a:rPr lang="en-US" dirty="0" smtClean="0"/>
              <a:t/>
            </a:r>
            <a:br>
              <a:rPr lang="en-US" dirty="0" smtClean="0"/>
            </a:br>
            <a:r>
              <a:rPr lang="en-US" dirty="0" smtClean="0"/>
              <a:t>Direct elections are products of the </a:t>
            </a:r>
            <a:br>
              <a:rPr lang="en-US" dirty="0" smtClean="0"/>
            </a:br>
            <a:r>
              <a:rPr lang="en-US" dirty="0" smtClean="0">
                <a:hlinkClick r:id="rId3"/>
              </a:rPr>
              <a:t>Progressive Movement</a:t>
            </a:r>
            <a:r>
              <a:rPr lang="en-US" dirty="0" smtClean="0"/>
              <a:t>. Some states that were greatly influenced by the progressive movement have incorporated these elections into their constitutional systems.</a:t>
            </a:r>
            <a:br>
              <a:rPr lang="en-US" dirty="0" smtClean="0"/>
            </a:br>
            <a:r>
              <a:rPr lang="en-US" dirty="0" smtClean="0"/>
              <a:t/>
            </a:r>
            <a:br>
              <a:rPr lang="en-US" dirty="0" smtClean="0"/>
            </a:br>
            <a:endParaRPr lang="en-US" dirty="0" smtClean="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average citizen should have more control over his government”</a:t>
            </a:r>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274638"/>
            <a:ext cx="8229600" cy="6126162"/>
          </a:xfrm>
        </p:spPr>
        <p:txBody>
          <a:bodyPr/>
          <a:lstStyle/>
          <a:p>
            <a:r>
              <a:rPr lang="en-US" dirty="0" smtClean="0"/>
              <a:t>Texas is not a </a:t>
            </a:r>
            <a:br>
              <a:rPr lang="en-US" dirty="0" smtClean="0"/>
            </a:br>
            <a:r>
              <a:rPr lang="en-US" dirty="0" smtClean="0"/>
              <a:t>referendum/initiative state.</a:t>
            </a:r>
            <a:br>
              <a:rPr lang="en-US" dirty="0" smtClean="0"/>
            </a:br>
            <a:r>
              <a:rPr lang="en-US" dirty="0" smtClean="0"/>
              <a:t/>
            </a:r>
            <a:br>
              <a:rPr lang="en-US" dirty="0" smtClean="0"/>
            </a:br>
            <a:r>
              <a:rPr lang="en-US" dirty="0" smtClean="0"/>
              <a:t>The only vote Texas voters can cast is </a:t>
            </a:r>
            <a:r>
              <a:rPr lang="en-US" dirty="0" smtClean="0">
                <a:hlinkClick r:id="rId3"/>
              </a:rPr>
              <a:t>for or against the ratification </a:t>
            </a:r>
            <a:r>
              <a:rPr lang="en-US" dirty="0" smtClean="0"/>
              <a:t>of amendments to the Texas Constitution.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Not all decisions are subject to majority rule – individual rights for example.</a:t>
            </a:r>
            <a:endParaRPr lang="en-US"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Cities in Texas do allow for such elections however.</a:t>
            </a:r>
            <a:endParaRPr 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274638"/>
            <a:ext cx="8229600" cy="6049962"/>
          </a:xfrm>
        </p:spPr>
        <p:txBody>
          <a:bodyPr/>
          <a:lstStyle/>
          <a:p>
            <a:pPr eaLnBrk="1" hangingPunct="1"/>
            <a:r>
              <a:rPr lang="en-US" smtClean="0"/>
              <a:t>Pros and Cons of direct democracy</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Pros</a:t>
            </a:r>
            <a:br>
              <a:rPr lang="en-US" dirty="0" smtClean="0"/>
            </a:br>
            <a:r>
              <a:rPr lang="en-US" dirty="0" smtClean="0"/>
              <a:t/>
            </a:r>
            <a:br>
              <a:rPr lang="en-US" dirty="0" smtClean="0"/>
            </a:br>
            <a:r>
              <a:rPr lang="en-US" dirty="0" smtClean="0"/>
              <a:t>They make government more responsive to the immediate preferences of the electorate.</a:t>
            </a:r>
            <a:endParaRPr lang="en-US"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Cons</a:t>
            </a:r>
            <a:br>
              <a:rPr lang="en-US" dirty="0" smtClean="0"/>
            </a:br>
            <a:r>
              <a:rPr lang="en-US" dirty="0" smtClean="0"/>
              <a:t/>
            </a:r>
            <a:br>
              <a:rPr lang="en-US" dirty="0" smtClean="0"/>
            </a:br>
            <a:r>
              <a:rPr lang="en-US" dirty="0" smtClean="0"/>
              <a:t> They make government more responsive to the immediate preferences of the electorate.</a:t>
            </a:r>
            <a:endParaRPr lang="en-US"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Can initiatives make a state ungovernable?</a:t>
            </a:r>
            <a:endParaRPr lang="en-US"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274638"/>
            <a:ext cx="8229600" cy="6126162"/>
          </a:xfrm>
        </p:spPr>
        <p:txBody>
          <a:bodyPr/>
          <a:lstStyle/>
          <a:p>
            <a:r>
              <a:rPr lang="en-US" smtClean="0"/>
              <a:t>California</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Initiatives in California have led to both tax cuts and increased spending.</a:t>
            </a:r>
            <a:endParaRPr lang="en-US"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Controversy: </a:t>
            </a:r>
            <a:br>
              <a:rPr lang="en-US" dirty="0" smtClean="0"/>
            </a:br>
            <a:r>
              <a:rPr lang="en-US" dirty="0" smtClean="0"/>
              <a:t/>
            </a:r>
            <a:br>
              <a:rPr lang="en-US" dirty="0" smtClean="0"/>
            </a:br>
            <a:r>
              <a:rPr lang="en-US" dirty="0" smtClean="0"/>
              <a:t>Are initiatives, referenda and recall elections truly democratic?</a:t>
            </a:r>
            <a:br>
              <a:rPr lang="en-US" dirty="0" smtClean="0"/>
            </a:br>
            <a:r>
              <a:rPr lang="en-US" dirty="0" smtClean="0"/>
              <a:t/>
            </a:r>
            <a:br>
              <a:rPr lang="en-US" dirty="0" smtClean="0"/>
            </a:br>
            <a:r>
              <a:rPr lang="en-US" dirty="0" smtClean="0"/>
              <a:t>Sometimes a small group of well funded individuals can fund a petition drive. It may seem more grassroots than it actually is. </a:t>
            </a:r>
            <a:endParaRPr lang="en-US"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a:solidFill>
            <a:schemeClr val="bg1">
              <a:lumMod val="95000"/>
            </a:schemeClr>
          </a:solidFill>
          <a:ln>
            <a:solidFill>
              <a:schemeClr val="tx1"/>
            </a:solidFill>
          </a:ln>
        </p:spPr>
        <p:txBody>
          <a:bodyPr/>
          <a:lstStyle/>
          <a:p>
            <a:r>
              <a:rPr lang="en-US" dirty="0" smtClean="0"/>
              <a:t>The Reliability of Elections</a:t>
            </a:r>
            <a:endParaRPr lang="en-U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Controversy: </a:t>
            </a:r>
            <a:br>
              <a:rPr lang="en-US" dirty="0" smtClean="0"/>
            </a:br>
            <a:r>
              <a:rPr lang="en-US" dirty="0" smtClean="0"/>
              <a:t/>
            </a:r>
            <a:br>
              <a:rPr lang="en-US" dirty="0" smtClean="0"/>
            </a:br>
            <a:r>
              <a:rPr lang="en-US" dirty="0" smtClean="0"/>
              <a:t>Are elections reliable means of turning public opinion into policy? Do elections provide clear-cut indications of what the electorate wants?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Federalist #10 argued for the advantage of indirect democracy. </a:t>
            </a:r>
            <a:br>
              <a:rPr lang="en-US" dirty="0" smtClean="0"/>
            </a:br>
            <a:r>
              <a:rPr lang="en-US" dirty="0" smtClean="0"/>
              <a:t/>
            </a:r>
            <a:br>
              <a:rPr lang="en-US" dirty="0" smtClean="0"/>
            </a:br>
            <a:r>
              <a:rPr lang="en-US" dirty="0" smtClean="0"/>
              <a:t>Direct democracies were unstable.</a:t>
            </a:r>
            <a:endParaRPr lang="en-US"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Different electoral systems can provide different results.</a:t>
            </a:r>
            <a:endParaRPr lang="en-US"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Plurality winners are not always the same as majority winners, or winners in races based on a hierarchy, such as a </a:t>
            </a:r>
            <a:r>
              <a:rPr lang="en-US" dirty="0" err="1" smtClean="0">
                <a:hlinkClick r:id="rId2"/>
              </a:rPr>
              <a:t>Borda</a:t>
            </a:r>
            <a:r>
              <a:rPr lang="en-US" dirty="0" smtClean="0">
                <a:hlinkClick r:id="rId2"/>
              </a:rPr>
              <a:t> count</a:t>
            </a:r>
            <a:r>
              <a:rPr lang="en-US" dirty="0" smtClean="0"/>
              <a:t>.</a:t>
            </a:r>
            <a:br>
              <a:rPr lang="en-US" dirty="0" smtClean="0"/>
            </a:br>
            <a:r>
              <a:rPr lang="en-US" dirty="0" smtClean="0"/>
              <a:t/>
            </a:r>
            <a:br>
              <a:rPr lang="en-US" dirty="0" smtClean="0"/>
            </a:br>
            <a:r>
              <a:rPr lang="en-US" dirty="0" smtClean="0"/>
              <a:t>Read: </a:t>
            </a:r>
            <a:r>
              <a:rPr lang="en-US" dirty="0" smtClean="0">
                <a:hlinkClick r:id="rId3"/>
              </a:rPr>
              <a:t>Condorcet </a:t>
            </a:r>
            <a:r>
              <a:rPr lang="en-US" dirty="0" err="1" smtClean="0">
                <a:hlinkClick r:id="rId3"/>
              </a:rPr>
              <a:t>Critereon</a:t>
            </a:r>
            <a:r>
              <a:rPr lang="en-US" dirty="0" smtClean="0"/>
              <a:t>.</a:t>
            </a:r>
            <a:endParaRPr lang="en-US"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In a plurality election, the candidate with the most votes wins the race, but a majority election requires at least 50% + 1 of the vote. Often run-off between the top two candidates are required. But the run-off winner isn’t always the candidate who had the most votes in the initial election.</a:t>
            </a:r>
            <a:endParaRPr lang="en-US"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457200" y="274638"/>
            <a:ext cx="8229600" cy="6126162"/>
          </a:xfrm>
          <a:solidFill>
            <a:schemeClr val="bg1">
              <a:lumMod val="95000"/>
            </a:schemeClr>
          </a:solidFill>
          <a:ln>
            <a:solidFill>
              <a:schemeClr val="accent1"/>
            </a:solidFill>
          </a:ln>
        </p:spPr>
        <p:txBody>
          <a:bodyPr/>
          <a:lstStyle/>
          <a:p>
            <a:r>
              <a:rPr lang="en-US" dirty="0" smtClean="0"/>
              <a:t>Manipulating Elections</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Whoever designs elections can distort the outcome of that election.</a:t>
            </a:r>
            <a:endParaRPr lang="en-US"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274638"/>
            <a:ext cx="8229600" cy="6126162"/>
          </a:xfrm>
        </p:spPr>
        <p:txBody>
          <a:bodyPr/>
          <a:lstStyle/>
          <a:p>
            <a:r>
              <a:rPr lang="en-US" dirty="0" smtClean="0"/>
              <a:t>Lets focus on two ways that elections can be manipulated.</a:t>
            </a:r>
            <a:br>
              <a:rPr lang="en-US" dirty="0" smtClean="0"/>
            </a:br>
            <a:r>
              <a:rPr lang="en-US" dirty="0" smtClean="0"/>
              <a:t/>
            </a:r>
            <a:br>
              <a:rPr lang="en-US" dirty="0" smtClean="0"/>
            </a:br>
            <a:r>
              <a:rPr lang="en-US" dirty="0" smtClean="0"/>
              <a:t> Limiting Access to the Polls </a:t>
            </a:r>
            <a:br>
              <a:rPr lang="en-US" dirty="0" smtClean="0"/>
            </a:br>
            <a:r>
              <a:rPr lang="en-US" dirty="0" smtClean="0"/>
              <a:t>Gerrymandering</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Access to the polls can be limited by either not allowing certain people to vote (denying suffrage), or by making it difficult for some people to vote more than others.</a:t>
            </a:r>
            <a:endParaRPr lang="en-US"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3"/>
          <p:cNvSpPr>
            <a:spLocks noGrp="1"/>
          </p:cNvSpPr>
          <p:nvPr>
            <p:ph type="title"/>
          </p:nvPr>
        </p:nvSpPr>
        <p:spPr>
          <a:xfrm>
            <a:off x="457200" y="274638"/>
            <a:ext cx="8229600" cy="6049962"/>
          </a:xfrm>
        </p:spPr>
        <p:txBody>
          <a:bodyPr/>
          <a:lstStyle/>
          <a:p>
            <a:pPr eaLnBrk="1" hangingPunct="1"/>
            <a:r>
              <a:rPr lang="en-US" dirty="0" smtClean="0"/>
              <a:t>Suffrage</a:t>
            </a:r>
            <a:br>
              <a:rPr lang="en-US" dirty="0" smtClean="0"/>
            </a:br>
            <a:r>
              <a:rPr lang="en-US" dirty="0" smtClean="0"/>
              <a:t/>
            </a:r>
            <a:br>
              <a:rPr lang="en-US" dirty="0" smtClean="0"/>
            </a:br>
            <a:r>
              <a:rPr lang="en-US" dirty="0" smtClean="0"/>
              <a:t>The Right to Vote</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457200" y="274638"/>
            <a:ext cx="8229600" cy="6126162"/>
          </a:xfrm>
        </p:spPr>
        <p:txBody>
          <a:bodyPr/>
          <a:lstStyle/>
          <a:p>
            <a:r>
              <a:rPr lang="en-US" smtClean="0"/>
              <a:t>In the early days of the Republic, suffrage was severely limited and included property and religious requirements in addition to race, gender and age.</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a:xfrm>
            <a:off x="457200" y="274638"/>
            <a:ext cx="8229600" cy="6126162"/>
          </a:xfrm>
        </p:spPr>
        <p:txBody>
          <a:bodyPr/>
          <a:lstStyle/>
          <a:p>
            <a:r>
              <a:rPr lang="en-US" smtClean="0"/>
              <a:t>The U.S. Constitution originally left the question of suffrage completely up to the states.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21089</TotalTime>
  <Words>2829</Words>
  <Application>Microsoft Office PowerPoint</Application>
  <PresentationFormat>On-screen Show (4:3)</PresentationFormat>
  <Paragraphs>319</Paragraphs>
  <Slides>220</Slides>
  <Notes>106</Notes>
  <HiddenSlides>0</HiddenSlides>
  <MMClips>0</MMClips>
  <ScaleCrop>false</ScaleCrop>
  <HeadingPairs>
    <vt:vector size="4" baseType="variant">
      <vt:variant>
        <vt:lpstr>Theme</vt:lpstr>
      </vt:variant>
      <vt:variant>
        <vt:i4>1</vt:i4>
      </vt:variant>
      <vt:variant>
        <vt:lpstr>Slide Titles</vt:lpstr>
      </vt:variant>
      <vt:variant>
        <vt:i4>220</vt:i4>
      </vt:variant>
    </vt:vector>
  </HeadingPairs>
  <TitlesOfParts>
    <vt:vector size="221" baseType="lpstr">
      <vt:lpstr>Office Theme</vt:lpstr>
      <vt:lpstr>GOVT 2301</vt:lpstr>
      <vt:lpstr>Blog Posts:   Campaigns Campaign Finance Candidate Characteristics Elections Elections 2008 Elections 2010 Elections 2012 Initiatives </vt:lpstr>
      <vt:lpstr>Blog Posts:   Primary Elections Primaries 2008 Primaries 2012  Recall  Voting Voting Behavior Voter ID Voting Rights Voter Turnout</vt:lpstr>
      <vt:lpstr>What is an Election?  A formal decision-making process by which an electorate (the portion of the population eligible to vote) makes a collective. The choice can be about any number of things. </vt:lpstr>
      <vt:lpstr>- Who holds an office - Who will vote for who will hold an office - Who will represent a party in an election - a public policy proposal - a constitutional amendment  etc . . . </vt:lpstr>
      <vt:lpstr>In several previous lectures we have discussed the concept of elections</vt:lpstr>
      <vt:lpstr>We defined “democracy” in terms of elections.   Majority Rules Universal Adult Suffrage  But pointed out that the concept of (minority) rights requires that majority rules be limited.</vt:lpstr>
      <vt:lpstr>Not all decisions are subject to majority rule – individual rights for example.</vt:lpstr>
      <vt:lpstr>Federalist #10 argued for the advantage of indirect democracy.   Direct democracies were unstable.</vt:lpstr>
      <vt:lpstr>Federalist #51 alludes to different electoral systems for each governing institution. </vt:lpstr>
      <vt:lpstr>Votes by the People Votes by the State Legislatures Votes by the Electoral College Appointments</vt:lpstr>
      <vt:lpstr>The last point is important, not all offices are staffed with people who win elections. The Framers of the Constitution did not trust the population to make selections for judges for example.</vt:lpstr>
      <vt:lpstr>Ex Justice Sandra Day O’Connor has been on a mission against judicial elections since leaving the court.</vt:lpstr>
      <vt:lpstr>It also reminds us the elections can be structured in many different ways.   There are certain basic requirements we expect of elections.</vt:lpstr>
      <vt:lpstr>Free Fair Open Frequent</vt:lpstr>
      <vt:lpstr>Elections are central to any democratic governing system, but simply having elections is not enough. The manner in which elections are held is crucially important.</vt:lpstr>
      <vt:lpstr>Totalitarian and authoritarian regimes almost always holds elections also, but the outcomes tend to be controlled in various ways.  Often they not allow opposition candidates to run, and the votes people cast are made public.</vt:lpstr>
      <vt:lpstr>Examples:  Tunisian general election, 2009  Zimbabwean presidential election, 2008  Iraqi presidential referendum, 2002  Elections in Burma</vt:lpstr>
      <vt:lpstr>To be legitimate, elections must be:    Free Fair Open Frequent</vt:lpstr>
      <vt:lpstr>Free  Individuals are not charged to vote. Poll taxes at one point were used to limit access by the poor. These were made unconstitutional in the 24th Amendment.</vt:lpstr>
      <vt:lpstr>But there are many costs associated with getting on the ballot and running for office successfully. Elections themselves are costly, if nothing else, in terms of time.</vt:lpstr>
      <vt:lpstr>Fair  Various sides should be able to compete equally in elections. Governing agencies generally oversee elections and provide neutral forums for redressing disputes. </vt:lpstr>
      <vt:lpstr>The Texas Secretary of State and the Federal Election Commission are supposed to ensure that elections are fair on the state and national levels.  Both sites are great sources of information about elections.</vt:lpstr>
      <vt:lpstr>Questions: Are elections in the U.S. and Texas indeed fair? Can minor parties compete successfully? Are all ideas represented in elections? </vt:lpstr>
      <vt:lpstr>Areas of Dispute:    Participation in debates Gerrymandering Funding</vt:lpstr>
      <vt:lpstr>Open  The electoral process should be as transparent as possible. We should know where candidates stand on issues and who backs whose campaigns and why. Are there any backrooms deals that we should know about? </vt:lpstr>
      <vt:lpstr>The Media should be able to cover elections.  People and interest groups should be able to compete in them and support or oppose candidates.</vt:lpstr>
      <vt:lpstr>The election process should be as transparent as possible.   Controversy: Should people know who is financing which candidates? Is this a private matter or should people know who is bankrolling whom?</vt:lpstr>
      <vt:lpstr>Frequent  Elections should be scheduled on a regular basis so that the electorate has an ongoing ability to be able to influence public policy.</vt:lpstr>
      <vt:lpstr>Elections shouldn’t be occasional, with large periods of time between them. They shouldn’t be scheduled strategically to enable those in power to influence outcomes.</vt:lpstr>
      <vt:lpstr>But if they are too frequent government can’t accomplish it’s objectives. For some this is a good thing, for others this isn’t.  Anti-Federalists wanted yearly elections at least.  </vt:lpstr>
      <vt:lpstr>American elections are  held every two years.  Discussion question: Is this too frequent or not frequent enough? Do we allow policymakers enough time to accomplish their objectives?</vt:lpstr>
      <vt:lpstr>Since we are always within two years of an election, the election season in a sense never ends.   All policy positions – every vote – is cast with at least some consideration of how it will impact a candidate’s competitiveness.</vt:lpstr>
      <vt:lpstr>Any vote for a bill that constituents oppose can lead to a primary challenge within the party, or a general election challenger from the other party.   Opposition can come from the left or right.</vt:lpstr>
      <vt:lpstr>Question: Does this inhibit the ability of representatives to govern effectively?   Campaigning is not governing.</vt:lpstr>
      <vt:lpstr>The Winner Take All System</vt:lpstr>
      <vt:lpstr>A basic, and consequential fact of American elections:   They tend to be winner  take all elections held in  single member districts</vt:lpstr>
      <vt:lpstr>Each race is run independently. There is one position up for grabs. The candidate with the most votes, whether that is a plurality or majority, wins.   These are sometimes called  First Past the Post elections</vt:lpstr>
      <vt:lpstr>Comparison:   Proportional representation: A system where the electorate votes for parties, and the parties then are assigned seats in proportion to their vote total.</vt:lpstr>
      <vt:lpstr>In a winner take all election, each election is separate and only the majority or plurality winner gets the contested seat.</vt:lpstr>
      <vt:lpstr>Winner take all elections discourage support for  minor party candidates.  A minor party candidate might be more appealing than a major party candidate, but can’t win.</vt:lpstr>
      <vt:lpstr>Consequence:   The growth of two major ”catch-all” political parties. Voters opt to support the more acceptable of the major party candidates.</vt:lpstr>
      <vt:lpstr>Recent example: the Tea Party is not really a party. It is a faction within the Republican Party. If they ran as an independent party they would peel votes from the Republicans and give Democrats an electoral advantage.</vt:lpstr>
      <vt:lpstr>This explains why elections in the United States are dominated by two parties. It just so happens that they are the Democratic and Republican Parties.  We cover this story next week.</vt:lpstr>
      <vt:lpstr>What Purposes Do Elections Serve?</vt:lpstr>
      <vt:lpstr>Purposes of elections  - select party candidates  - select office holders  - influence course of public policy - legitimate the governmental system</vt:lpstr>
      <vt:lpstr>Select party candidates  Primary Elections  Every two years the two major parties use – with some exceptions – primary elections in each state to select the candidates they will present in the general election.</vt:lpstr>
      <vt:lpstr>Select office holders  General Elections  In the U.S. and Texas Constitutions, and in city charters and local purpose governments, it is stated that at certain times elections will be held for top positions.  </vt:lpstr>
      <vt:lpstr>Influence Course of Public Policy  By voting for a sufficient number of candidates pledged to implement a specific policy, the general electorate, acting in unison, can influence the gradual course of public policy. </vt:lpstr>
      <vt:lpstr>Examples  A liberal swing in policy was driven by election results from  1932 – 1968  A conservative swing in policy was driven by election results from 1968 - 2004</vt:lpstr>
      <vt:lpstr>The electorate either votes for people whose policies they support, or vote against people whose policies they oppose.</vt:lpstr>
      <vt:lpstr>Legitimate the Governmental System  Creating a connection between the electorate and government legitimates the decisions of the government since the populace has had an opportunity to participate.</vt:lpstr>
      <vt:lpstr>The lack of meaningful elections can lead to rebellion.  Eastern Europe – 1989 Middle East – 2011</vt:lpstr>
      <vt:lpstr>Tea Party animosity to government was reduced following the elections of 2010.</vt:lpstr>
      <vt:lpstr>Direct and Indirect Elections</vt:lpstr>
      <vt:lpstr>Elections, as we already know, can take a variety of forms.   Direct  Indirect</vt:lpstr>
      <vt:lpstr>The Lesson of Federalist #10  Indirect elections are superior to direct elections. They allow for public input into the governing process, but insulate government from the “instability, uncertainty, and confusion” common in mass politics.</vt:lpstr>
      <vt:lpstr>This point was not accepted by the Anti-Federalists. The Jacksonian movement was based on the idea that the electorate should be expanded and the general population could make informed decisions about government.</vt:lpstr>
      <vt:lpstr>Texas’ electoral system follows the Jacksonian model.  Jacksonian Democracy holds that the citizenry must have broad influence over government. This includes elections for multiple offices and short term lengths.</vt:lpstr>
      <vt:lpstr>Indirect Elections  The electorate votes for members of representative institutions and holds them accountable for their actions in periodic elections.</vt:lpstr>
      <vt:lpstr>The U.S. Constitution outlines four separate ways that members can be indirectly elected to office. </vt:lpstr>
      <vt:lpstr>Federalist #51 justifies this system by stating that it helps separate powers.   The separated powers are augmented by unique, distinct elections</vt:lpstr>
      <vt:lpstr>Popular elections - House State Legislative Elections - Senate Electoral College - President Appointments - Judiciary</vt:lpstr>
      <vt:lpstr>This means that each of the elected institutions are accountable to a separate constituency.</vt:lpstr>
      <vt:lpstr>The 17th Amendment changed how Senators were elected. From state selection process to a direct election.  This has changed the fundamental nature of the Senate.</vt:lpstr>
      <vt:lpstr>The Federal Courts are designed to be removed completely from the electoral process.  Madison stated that this was to ensure that judges were qualified to hold office.</vt:lpstr>
      <vt:lpstr>Each elected official is elected from a given district that creates a constituency that the official is then accountable to.</vt:lpstr>
      <vt:lpstr>On the national level, members of the House of Representatives represent one of 435 separate districts around the country. They represent a local constituency.</vt:lpstr>
      <vt:lpstr>Slide 69</vt:lpstr>
      <vt:lpstr>United States Senators represents a state wide constituency.  The President represents a national constituency</vt:lpstr>
      <vt:lpstr>All of these are indirect elections.  While there are no direct elections on the national level, some states and most cities have direct elections.</vt:lpstr>
      <vt:lpstr>Three types:  Initiative Referendum Recall</vt:lpstr>
      <vt:lpstr>Initiative  Eligible voters can place an item on the ballot directly if they are able to get a sufficient number of signatures on a petition.</vt:lpstr>
      <vt:lpstr>Here’s a description of California’s initiative process.   California 2010 ballot propositions</vt:lpstr>
      <vt:lpstr>Referendum  Certain types of laws do not take effect unless they are approved by a public vote.</vt:lpstr>
      <vt:lpstr>Recall Elections  The voters, by getting enough signatures on a petition, can remove an incumbent from office.</vt:lpstr>
      <vt:lpstr>  Direct elections are products of the  Progressive Movement. Some states that were greatly influenced by the progressive movement have incorporated these elections into their constitutional systems.  </vt:lpstr>
      <vt:lpstr>“the average citizen should have more control over his government”</vt:lpstr>
      <vt:lpstr>Texas is not a  referendum/initiative state.  The only vote Texas voters can cast is for or against the ratification of amendments to the Texas Constitution.</vt:lpstr>
      <vt:lpstr>Cities in Texas do allow for such elections however.</vt:lpstr>
      <vt:lpstr>Pros and Cons of direct democracy</vt:lpstr>
      <vt:lpstr>Pros  They make government more responsive to the immediate preferences of the electorate.</vt:lpstr>
      <vt:lpstr>Cons   They make government more responsive to the immediate preferences of the electorate.</vt:lpstr>
      <vt:lpstr>Can initiatives make a state ungovernable?</vt:lpstr>
      <vt:lpstr>California</vt:lpstr>
      <vt:lpstr>Initiatives in California have led to both tax cuts and increased spending.</vt:lpstr>
      <vt:lpstr>Controversy:   Are initiatives, referenda and recall elections truly democratic?  Sometimes a small group of well funded individuals can fund a petition drive. It may seem more grassroots than it actually is. </vt:lpstr>
      <vt:lpstr>The Reliability of Elections</vt:lpstr>
      <vt:lpstr>Controversy:   Are elections reliable means of turning public opinion into policy? Do elections provide clear-cut indications of what the electorate wants?</vt:lpstr>
      <vt:lpstr>Different electoral systems can provide different results.</vt:lpstr>
      <vt:lpstr>Plurality winners are not always the same as majority winners, or winners in races based on a hierarchy, such as a Borda count.  Read: Condorcet Critereon.</vt:lpstr>
      <vt:lpstr>In a plurality election, the candidate with the most votes wins the race, but a majority election requires at least 50% + 1 of the vote. Often run-off between the top two candidates are required. But the run-off winner isn’t always the candidate who had the most votes in the initial election.</vt:lpstr>
      <vt:lpstr>Manipulating Elections</vt:lpstr>
      <vt:lpstr>Whoever designs elections can distort the outcome of that election.</vt:lpstr>
      <vt:lpstr>Lets focus on two ways that elections can be manipulated.   Limiting Access to the Polls  Gerrymandering</vt:lpstr>
      <vt:lpstr>Access to the polls can be limited by either not allowing certain people to vote (denying suffrage), or by making it difficult for some people to vote more than others.</vt:lpstr>
      <vt:lpstr>Suffrage  The Right to Vote</vt:lpstr>
      <vt:lpstr>In the early days of the Republic, suffrage was severely limited and included property and religious requirements in addition to race, gender and age.</vt:lpstr>
      <vt:lpstr>The U.S. Constitution originally left the question of suffrage completely up to the states.</vt:lpstr>
      <vt:lpstr>Article One, Section Two, Clause One:   “The House of Representatives shall be composed of Members chosen every second Year by the People of the several States, and the Electors in each State shall have the Qualifications requisite for Electors of the most numerous Branch of the State Legislature.”</vt:lpstr>
      <vt:lpstr>First: Is Voting a Fundamental Right?  Voter ID Controversy  Crawford v. Marion County Election Board</vt:lpstr>
      <vt:lpstr>Expansion  Property Ownership Race Gender Poverty Age</vt:lpstr>
      <vt:lpstr>Property rights were removed state by state as part of the expansion of participation that occurred during the Jacksonian Era.</vt:lpstr>
      <vt:lpstr>This allowed for mass participation in politics and elections and led to the development of large political parties.</vt:lpstr>
      <vt:lpstr>Race  1870 – 15th Amendment.</vt:lpstr>
      <vt:lpstr>Gender  1920 – The 19th Amendment.</vt:lpstr>
      <vt:lpstr>Poverty  1964 – 24th Amendment.</vt:lpstr>
      <vt:lpstr>Age  1971 – 26th Amendment.</vt:lpstr>
      <vt:lpstr>What allows for expansion?   Advocacy on the part of the disenfranchised. Electoral Opportunity</vt:lpstr>
      <vt:lpstr>Current Controversies  regarding suffrage  Mental Competence Felony Conviction</vt:lpstr>
      <vt:lpstr>Gerrymandering refers to the political manipulation of the districts that representatives are selected from. The opposition can be divided into separate districts so that they are unable to win any races.</vt:lpstr>
      <vt:lpstr>Slide 112</vt:lpstr>
      <vt:lpstr>As opposed to Senators, House representatives represent districts that are subject to redesign every ten years. So do members of the Texas House and Senate.</vt:lpstr>
      <vt:lpstr>After every census a state can gain or lose representatives. This creates a fight over where new districts will be created or which districts will be removed.</vt:lpstr>
      <vt:lpstr>The Supreme Court has also ruled that each district has to, when designed, have the same number of people in them.   Baker v. Carr Reynolds v. Sims </vt:lpstr>
      <vt:lpstr>How Are Districts Drawn?  Texas Redistricting</vt:lpstr>
      <vt:lpstr>The actual design is decided by the state legislature, meaning that the majority party in the state legislature gets to draw the districts in the state.  They tend to draw then in a manner that will benefit them. </vt:lpstr>
      <vt:lpstr>They will attempt to minimize the number of seats the minority party can receive.</vt:lpstr>
      <vt:lpstr>Gerrymandering techniques:  Vote Packing Vote Dilution</vt:lpstr>
      <vt:lpstr>Vote packing squeezes as many minority votes in as few districts as possible, vote dilution (or cracking) distributes minority votes across as many districts as possible.  Click here for descriptions of each.</vt:lpstr>
      <vt:lpstr>The Voting Rights Act of 1965 made these tactics illegal when used to dilute the voting strength of racial minorities. </vt:lpstr>
      <vt:lpstr>It also subjects states that had histories of racial gerrymandering to preclearance (Section 5 of the VRA), meaning that any redrawn districts must be approved by a panel of federal judges.</vt:lpstr>
      <vt:lpstr>Slide 123</vt:lpstr>
      <vt:lpstr>The continued need for preclearance has been a subject of recent debate. </vt:lpstr>
      <vt:lpstr>The constitutionality of preclearance was debated recently   Northwest Austin Municipal Utility District Number One v. Mukasey</vt:lpstr>
      <vt:lpstr>Problems:  1 - How can you prove racial discrimination has actually occurred?  2 – How can the problems of past acts of racial gerrymandering be addressed without violating the law?   </vt:lpstr>
      <vt:lpstr>Some gerrymandering has resulted from the need to ensure minority representation.  Benign Gerrymandering Racial Gerrymandering</vt:lpstr>
      <vt:lpstr>But these have been found unconstitutional since they explicitly take race into consideration when districts are drawn.   Shaw v. Reno Miller v. Johnson</vt:lpstr>
      <vt:lpstr>Most districts show evidence of gerrymandering.</vt:lpstr>
      <vt:lpstr>Slide 130</vt:lpstr>
      <vt:lpstr>What consequences has gerrymandering had  for democracy in America?  Increased polarization? Undermined representation?</vt:lpstr>
      <vt:lpstr>Gerrymandering may turn the electoral process on its head. Rather than constituents selecting representatives, representatives select their constituents.</vt:lpstr>
      <vt:lpstr>Should a partisan institution like the state legislature, design districts? Or should it be done by a more neutral process?  Iowa</vt:lpstr>
      <vt:lpstr>Some History</vt:lpstr>
      <vt:lpstr>One way to understand the manner in which elections have changed over U.S. history is to look at how presidential elections have evolved.</vt:lpstr>
      <vt:lpstr>The first two presidential elections were dominated by Washington who was assumed would be the first occupant of the office.</vt:lpstr>
      <vt:lpstr>After Washington there were three phases in the evolution of Presidential elections  1 – King Caucus 2 – Nominating Conventions 3 – Primary Elections</vt:lpstr>
      <vt:lpstr>King Caucus   By the mid 1790s political parties had developed in Congress and would dominate the electoral process until the late 1820s.</vt:lpstr>
      <vt:lpstr>Nominations for the presidency were controlled by parties in Congress, especially the Democrat – Republicans. This gave the legislature additional influence over the executive. It also kept politics an elite enterprise.</vt:lpstr>
      <vt:lpstr>Westward expansion and agitation by  non property owners fueled Andrew Jackson’s efforts to remove presidential politics from the Congress to the states and cities.  Nominating conventions first met in 1832.</vt:lpstr>
      <vt:lpstr>Nominating Conventions  As political parties developed, they controlled the selection of presidential candidates. Nominating conventions would control the process.</vt:lpstr>
      <vt:lpstr>The nominating convention provided an opportunity every four years for party members across the country to meet. But the meetings were dominated by party bosses who developed enough power to handpick certain candidates. </vt:lpstr>
      <vt:lpstr>These bosses grew to dominate party machines across the country and were generally viewed as being corrupt, though political parties were especially strong during this period.</vt:lpstr>
      <vt:lpstr>A variety of reforms were proposed and implemented in the early 1900s to minimize the power of party machines. Key among these was the primary election. </vt:lpstr>
      <vt:lpstr>Primary Elections  Primary elections were developed to allow the voters to select presidential nominees for whichever political party they affiliate themselves with. </vt:lpstr>
      <vt:lpstr>Currently almost every state’s Democratic and Republican Parties has a primary election to determine its nominees to all elected offices not only the presidency.</vt:lpstr>
      <vt:lpstr>Delegates are apportioned to each candidate based on the percentage of the vote the candidate receives in the election. These delegates will vote for that candidate at the party’s state and national conventions.</vt:lpstr>
      <vt:lpstr>There are two general types of primaries</vt:lpstr>
      <vt:lpstr>Closed: Voters must register ahead of time as a member of a party in order to vote in that party’s primary. This allows the party to control its selection process by limiting participation to its members. </vt:lpstr>
      <vt:lpstr>Open: Voters do not have to register as party members, and can go to either party’s primary. They can only go to one however.</vt:lpstr>
      <vt:lpstr>Texas has open primaries.   Texas 2010 Primary Election Calendar   Texas 2010 Primary Election Results</vt:lpstr>
      <vt:lpstr>Notice that there is no role for independent voters to play in the selecting candidates for the general election. This matters, as we will see below.</vt:lpstr>
      <vt:lpstr>The increased use of primary elections has been argued to have had an impact on the nature of U.S. Elections. </vt:lpstr>
      <vt:lpstr>1 - The electoral process is now candidate centered.</vt:lpstr>
      <vt:lpstr>Since candidates have to distinguish themselves from other party members they forge their own unique identities with the public apart from simply being a member of a party. </vt:lpstr>
      <vt:lpstr>They also create their own campaign apparatus and fundraising sources. This makes them less subject to their party.</vt:lpstr>
      <vt:lpstr>When we discuss political parties further we will explore the idea that this has led to a reduction in the power of parties as organizations.</vt:lpstr>
      <vt:lpstr>2 – Politics has become increasingly polarized ideologically.</vt:lpstr>
      <vt:lpstr>Primary voters are different than voters in general elections.  By definition they are party identifiers and tend to be more extreme in their ideological positions.</vt:lpstr>
      <vt:lpstr>They tend to select candidates who reflect those extreme positions, though the more extreme candidates sometimes are unable to win general elections where independent voters hold more influence.</vt:lpstr>
      <vt:lpstr>Voter Turnout</vt:lpstr>
      <vt:lpstr>Not everyone who is eligible to vote actually votes. The turnout rate refers to the percentage of eligible voters who actually vote.  Wikipedia: Voter Turnout U.S. Elections Project: Voter Turnout</vt:lpstr>
      <vt:lpstr>Voter turnout in Presidential Elections from 1824 - 2008</vt:lpstr>
      <vt:lpstr>Slide 164</vt:lpstr>
      <vt:lpstr>Voter turnout has declined over American history. From 80% commonly, to as low as 49% in recent elections.  Why?</vt:lpstr>
      <vt:lpstr>Potential causes:   Voter apathy / alienation Voter satisfaction Less voter fraud</vt:lpstr>
      <vt:lpstr>Voter apathy / alienation  People have grown more detached from politics and feel less able to influence the governing process. Why bother voting if that’s the case? </vt:lpstr>
      <vt:lpstr>Voter satisfaction  The turnout rate tends to decrease when the economy is expanding, and increases when it is in decline. If things are going well, why vote?</vt:lpstr>
      <vt:lpstr>Less voter fraud  High voter turnout in the 19th Century occurred often because people voted multiple times. Registration requirements – another Progressive Era reform – reduced the chance that this can happen.</vt:lpstr>
      <vt:lpstr>But it also creates barriers to vote.</vt:lpstr>
      <vt:lpstr>An alternative reason.  Is Voting Irrational?</vt:lpstr>
      <vt:lpstr>Perhaps people don’t vote because it seems irrational to vote  Voting is not a rational activity if one expects their single solitary vote  to impact the result of an election.</vt:lpstr>
      <vt:lpstr>Few elections are  settled by one vote  There is evidence that elections where one candidate is far ahead of the competition have lower turnout than competitive elections. This can impact down ballot races.</vt:lpstr>
      <vt:lpstr>But voting may indeed be rational if one thinks about it on terms of group strength.</vt:lpstr>
      <vt:lpstr>Group Turnout  Who Votes? Who Does Not?</vt:lpstr>
      <vt:lpstr>Not all groups in society vote at the same rates.</vt:lpstr>
      <vt:lpstr>-The old vote at higher rates than the young.  - The educated vote more than the uneducated.  - The rich vote more than the poor.  - Whites and Blacks more than Hispanics and Asians. </vt:lpstr>
      <vt:lpstr>Why does this matter?  Legislators are more likely to vote in favor of the interests of groups that vote rather than those that do not.</vt:lpstr>
      <vt:lpstr>Slide 179</vt:lpstr>
      <vt:lpstr>Age and Turnout in the 2008 and 2010 Elections</vt:lpstr>
      <vt:lpstr>Voter Behavior</vt:lpstr>
      <vt:lpstr>Once the decision to vote has been made, what accounts for the decisions people make at the polls?   The study of voter behavior attempts to unlock this.</vt:lpstr>
      <vt:lpstr> Three items have been found to be determinants of vote choice  Party Identification Candidate Characteristics Contemporary Issues</vt:lpstr>
      <vt:lpstr>Party Identification  Historically, parties have mobilized people to the polls and have forged relationships with certain electoral groups that identify themselves with the party. We will review these groups in the next lectures.</vt:lpstr>
      <vt:lpstr>The stronger the identification, the more likely these groups will consistently vote for the party’s candidates. Party ID is not static, it fluctuates over time.</vt:lpstr>
      <vt:lpstr>The Gallup Poll determines party identification by asking people if they identify as Republican, Democrat or Independent.</vt:lpstr>
      <vt:lpstr>If Rep or Dem, they ask of they are weak or strong identifiers. If independent they ask them whether they lean to either party, or are truly independent.</vt:lpstr>
      <vt:lpstr>Click here for an interactive Party Identification Chart from the Pew Research Center.</vt:lpstr>
      <vt:lpstr>Slide 189</vt:lpstr>
      <vt:lpstr>Note that over the years the number of independents has increased dramatically. Fewer people use party identification as a determinant of the vote. It is argued that many have de-aligned from political parties.  (this is a controversial point)</vt:lpstr>
      <vt:lpstr>Other factors influence the vote choice more. </vt:lpstr>
      <vt:lpstr>Candidate Characteristics</vt:lpstr>
      <vt:lpstr>Voters also take into consideration certain features of the candidates, be they physical, moral or whatever. Often these perceptions can override partisan affiliations, or lead to party realignments.</vt:lpstr>
      <vt:lpstr>Contemporary Issues</vt:lpstr>
      <vt:lpstr>Contemporary events can have an impact on which party’s candidate gets wavering votes. </vt:lpstr>
      <vt:lpstr>The public tends to think each party is better able to perform certain functions than the other.</vt:lpstr>
      <vt:lpstr>In times of economic hardship, Democrats tend to do better  In times of military threat, Republicans tend to do better.</vt:lpstr>
      <vt:lpstr>Elections are sometimes decided by factors outside the control of either party’s candidates.  Some argue that campaigns really are irrelevant.</vt:lpstr>
      <vt:lpstr>Funding Elections</vt:lpstr>
      <vt:lpstr>Elections cost money. This is true both for the campaigns run by individual candidates and for the elections themselves. Campaign finance and campaign finance reform continue to be controversial subjects.</vt:lpstr>
      <vt:lpstr>The average U.S. House race costs more than $1 million  The average U.S. Senate race costs more than $10 million</vt:lpstr>
      <vt:lpstr>Presidential Fundraising and Spending, 1976 – 2008  Total Contributions 1976: $171 million Total Contributions: 2008: $1,748 billion</vt:lpstr>
      <vt:lpstr>Why so costly?  Areas of Increased costs:   Media Purchases Consultants Polls Travel</vt:lpstr>
      <vt:lpstr>Members of Congress complain that much of their time is spent fundraising for their next election.  This raises questions about what members are doing to earn those funds.</vt:lpstr>
      <vt:lpstr>Are contributors likely to have a greater opportunity to have their needs addressed by legislators than will constituents?</vt:lpstr>
      <vt:lpstr>Given the need for funding, whose interests are being represented in Congress and the White House? </vt:lpstr>
      <vt:lpstr>Are we still a democracy, or perhaps a plutocracy?  Is a campaign contribution really a subtle form of bribery?</vt:lpstr>
      <vt:lpstr>Attempts have been made over history to reduce the influence of money in campaigns. Again, the Progressive movement drove many of these proposals.</vt:lpstr>
      <vt:lpstr>Tillman Act of 1907</vt:lpstr>
      <vt:lpstr>Federal Corrupt Practices Act (1910)</vt:lpstr>
      <vt:lpstr>Slide 211</vt:lpstr>
      <vt:lpstr>Hatch Act of 1939</vt:lpstr>
      <vt:lpstr>Federal Election Campaign Act of 1971</vt:lpstr>
      <vt:lpstr>National Voter Registration Act of 1993</vt:lpstr>
      <vt:lpstr>Help America Vote Act of 2002</vt:lpstr>
      <vt:lpstr>Bipartisan Campaign Reform Act of 2002</vt:lpstr>
      <vt:lpstr>But constitutional questions have developed since political participation is constitutionally protected.</vt:lpstr>
      <vt:lpstr>Buckley v. Valeo  A 1976 decision that determined that spending money to influence an elections is a constitutionally protected form of free speech. Limits on spending money is unconstitutional since it impedes the ability of candidates to get messages out.</vt:lpstr>
      <vt:lpstr>Citizens United v FEC  This is a recent decision that found the campaign spending restrictions placed on corporations and unions violated the free speech clause. Free speech rights applied to corporations. </vt:lpstr>
      <vt:lpstr>Lingering Questions:  Will the result of Citizens United lead to additional spending?  Will this spending benefit corporations at the expense of flesh and blood citizens?  Will it undermine fair elections?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GOVT 2301</dc:title>
  <dc:creator>jefferies</dc:creator>
  <cp:lastModifiedBy>Kevin Jefferies</cp:lastModifiedBy>
  <cp:revision>515</cp:revision>
  <dcterms:created xsi:type="dcterms:W3CDTF">2009-10-18T14:50:39Z</dcterms:created>
  <dcterms:modified xsi:type="dcterms:W3CDTF">2011-03-20T22:16:31Z</dcterms:modified>
</cp:coreProperties>
</file>